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372" r:id="rId2"/>
    <p:sldId id="373" r:id="rId3"/>
    <p:sldId id="314" r:id="rId4"/>
    <p:sldId id="382" r:id="rId5"/>
    <p:sldId id="383" r:id="rId6"/>
    <p:sldId id="315" r:id="rId7"/>
    <p:sldId id="384" r:id="rId8"/>
    <p:sldId id="317" r:id="rId9"/>
    <p:sldId id="385" r:id="rId10"/>
    <p:sldId id="386" r:id="rId11"/>
    <p:sldId id="316" r:id="rId12"/>
    <p:sldId id="360" r:id="rId13"/>
    <p:sldId id="361" r:id="rId14"/>
    <p:sldId id="362" r:id="rId15"/>
    <p:sldId id="363" r:id="rId16"/>
    <p:sldId id="364" r:id="rId17"/>
    <p:sldId id="365" r:id="rId18"/>
    <p:sldId id="366" r:id="rId19"/>
    <p:sldId id="367" r:id="rId20"/>
    <p:sldId id="368" r:id="rId21"/>
    <p:sldId id="369" r:id="rId22"/>
    <p:sldId id="370" r:id="rId23"/>
    <p:sldId id="371" r:id="rId24"/>
    <p:sldId id="353" r:id="rId25"/>
    <p:sldId id="354" r:id="rId26"/>
    <p:sldId id="355" r:id="rId27"/>
    <p:sldId id="356" r:id="rId28"/>
    <p:sldId id="357" r:id="rId29"/>
    <p:sldId id="358" r:id="rId30"/>
    <p:sldId id="359" r:id="rId31"/>
    <p:sldId id="375" r:id="rId32"/>
    <p:sldId id="376" r:id="rId33"/>
    <p:sldId id="377" r:id="rId34"/>
    <p:sldId id="378" r:id="rId35"/>
    <p:sldId id="379" r:id="rId36"/>
    <p:sldId id="380" r:id="rId37"/>
    <p:sldId id="318" r:id="rId38"/>
    <p:sldId id="387" r:id="rId39"/>
    <p:sldId id="319" r:id="rId40"/>
    <p:sldId id="381" r:id="rId41"/>
    <p:sldId id="262" r:id="rId42"/>
  </p:sldIdLst>
  <p:sldSz cx="12192000" cy="6858000"/>
  <p:notesSz cx="6858000" cy="9144000"/>
  <p:embeddedFontLst>
    <p:embeddedFont>
      <p:font typeface="方正清刻本悦宋简体" panose="02000000000000000000" pitchFamily="2" charset="-122"/>
      <p:regular r:id="rId43"/>
    </p:embeddedFont>
    <p:embeddedFont>
      <p:font typeface="等线" panose="02010600030101010101" pitchFamily="2" charset="-122"/>
      <p:regular r:id="rId44"/>
      <p:bold r:id="rId45"/>
    </p:embeddedFont>
    <p:embeddedFont>
      <p:font typeface="等线 Light" panose="02010600030101010101" pitchFamily="2" charset="-122"/>
      <p:regular r:id="rId4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79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777B"/>
    <a:srgbClr val="E1A977"/>
    <a:srgbClr val="09A580"/>
    <a:srgbClr val="099C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830" autoAdjust="0"/>
    <p:restoredTop sz="94660"/>
  </p:normalViewPr>
  <p:slideViewPr>
    <p:cSldViewPr snapToGrid="0" showGuides="1">
      <p:cViewPr varScale="1">
        <p:scale>
          <a:sx n="121" d="100"/>
          <a:sy n="121" d="100"/>
        </p:scale>
        <p:origin x="192" y="232"/>
      </p:cViewPr>
      <p:guideLst>
        <p:guide orient="horz" pos="2164"/>
        <p:guide pos="379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86C209A-0304-4494-8569-5143F346F4AF}" type="datetimeFigureOut">
              <a:rPr lang="zh-CN" altLang="en-US" smtClean="0"/>
              <a:t>2024/5/14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01391A-57C9-4571-9434-40E389C1A3E5}"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6C209A-0304-4494-8569-5143F346F4AF}" type="datetimeFigureOut">
              <a:rPr lang="zh-CN" altLang="en-US" smtClean="0"/>
              <a:t>2024/5/14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01391A-57C9-4571-9434-40E389C1A3E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4.png"/><Relationship Id="rId5" Type="http://schemas.openxmlformats.org/officeDocument/2006/relationships/slideLayout" Target="../slideLayouts/slideLayout1.xml"/><Relationship Id="rId4" Type="http://schemas.openxmlformats.org/officeDocument/2006/relationships/tags" Target="../tags/tag24.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hyperlink" Target="https://libguides.hkust.edu.hk/lang5072/books-articles-data" TargetMode="External"/><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hyperlink" Target="https://ctext.org/shan-hai-jing/ens" TargetMode="External"/><Relationship Id="rId5" Type="http://schemas.openxmlformats.org/officeDocument/2006/relationships/image" Target="../media/image9.jpe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wordclouds.com/" TargetMode="External"/><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huma5630-2024-group-3.streamlit.app/TextAnalysis"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huma5630-2024-group-3.streamlit.app/Map" TargetMode="Externa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hyperlink" Target="https://huma5630-2024-group-3.streamlit.app/Categorization" TargetMode="Externa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38.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44.png"/><Relationship Id="rId4"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0.xml"/></Relationships>
</file>

<file path=ppt/slides/_rels/slide4.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shjysl.1122wan.com/#home" TargetMode="External"/><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3.png"/><Relationship Id="rId4"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7.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3.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slideLayout" Target="../slideLayouts/slideLayout1.xml"/><Relationship Id="rId5" Type="http://schemas.openxmlformats.org/officeDocument/2006/relationships/tags" Target="../tags/tag13.xml"/><Relationship Id="rId4" Type="http://schemas.openxmlformats.org/officeDocument/2006/relationships/tags" Target="../tags/tag1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7.xml"/><Relationship Id="rId7"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1" y="3838585"/>
            <a:ext cx="12192001" cy="3015735"/>
          </a:xfrm>
          <a:prstGeom prst="rect">
            <a:avLst/>
          </a:prstGeom>
        </p:spPr>
      </p:pic>
      <p:pic>
        <p:nvPicPr>
          <p:cNvPr id="14" name="图片 13"/>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rot="10800000">
            <a:off x="-2" y="0"/>
            <a:ext cx="12192001" cy="3015735"/>
          </a:xfrm>
          <a:prstGeom prst="rect">
            <a:avLst/>
          </a:prstGeom>
        </p:spPr>
      </p:pic>
      <p:grpSp>
        <p:nvGrpSpPr>
          <p:cNvPr id="5" name="组合 4"/>
          <p:cNvGrpSpPr/>
          <p:nvPr/>
        </p:nvGrpSpPr>
        <p:grpSpPr>
          <a:xfrm rot="16200000">
            <a:off x="4811029" y="1461122"/>
            <a:ext cx="2569940" cy="3737451"/>
            <a:chOff x="5010231" y="1849127"/>
            <a:chExt cx="1905735" cy="3033117"/>
          </a:xfrm>
        </p:grpSpPr>
        <p:sp>
          <p:nvSpPr>
            <p:cNvPr id="9" name="文本框 8"/>
            <p:cNvSpPr txBox="1"/>
            <p:nvPr/>
          </p:nvSpPr>
          <p:spPr>
            <a:xfrm>
              <a:off x="5324198" y="2099126"/>
              <a:ext cx="867279" cy="2638736"/>
            </a:xfrm>
            <a:prstGeom prst="rect">
              <a:avLst/>
            </a:prstGeom>
            <a:noFill/>
          </p:spPr>
          <p:txBody>
            <a:bodyPr vert="eaVert" wrap="square" rtlCol="0">
              <a:spAutoFit/>
            </a:bodyPr>
            <a:lstStyle/>
            <a:p>
              <a:pPr algn="dist"/>
              <a:r>
                <a:rPr lang="en-US" altLang="zh-CN" sz="3200" dirty="0">
                  <a:solidFill>
                    <a:srgbClr val="E1A977"/>
                  </a:solidFill>
                  <a:latin typeface="方正清刻本悦宋简体" panose="02000000000000000000" pitchFamily="2" charset="-122"/>
                  <a:ea typeface="方正清刻本悦宋简体" panose="02000000000000000000" pitchFamily="2" charset="-122"/>
                </a:rPr>
                <a:t>The Classic of Mountains and Seas</a:t>
              </a:r>
              <a:endParaRPr lang="zh-CN" altLang="en-US" sz="32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5" name="文本框 14"/>
            <p:cNvSpPr txBox="1"/>
            <p:nvPr/>
          </p:nvSpPr>
          <p:spPr>
            <a:xfrm>
              <a:off x="6306461" y="2248382"/>
              <a:ext cx="342347" cy="2361238"/>
            </a:xfrm>
            <a:prstGeom prst="rect">
              <a:avLst/>
            </a:prstGeom>
            <a:noFill/>
          </p:spPr>
          <p:txBody>
            <a:bodyPr vert="eaVert"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HUMA5630</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6" name="矩形 15"/>
            <p:cNvSpPr/>
            <p:nvPr/>
          </p:nvSpPr>
          <p:spPr>
            <a:xfrm>
              <a:off x="5328397" y="1975758"/>
              <a:ext cx="1460940" cy="2906486"/>
            </a:xfrm>
            <a:prstGeom prst="rect">
              <a:avLst/>
            </a:prstGeom>
            <a:no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714514"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6662706"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rot="5400000">
              <a:off x="3837810" y="3274808"/>
              <a:ext cx="2669689" cy="324848"/>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Group 3</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cxnSp>
          <p:nvCxnSpPr>
            <p:cNvPr id="20" name="直接连接符 5"/>
            <p:cNvCxnSpPr/>
            <p:nvPr/>
          </p:nvCxnSpPr>
          <p:spPr>
            <a:xfrm>
              <a:off x="6182484" y="2248382"/>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21" name="直接连接符 11"/>
            <p:cNvCxnSpPr/>
            <p:nvPr/>
          </p:nvCxnSpPr>
          <p:spPr>
            <a:xfrm>
              <a:off x="6278970" y="2248382"/>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p:custDataLst>
              <p:tags r:id="rId1"/>
            </p:custDataLst>
          </p:nvPr>
        </p:nvPicPr>
        <p:blipFill>
          <a:blip r:embed="rId6" cstate="screen">
            <a:extLst>
              <a:ext uri="{28A0092B-C50C-407E-A947-70E740481C1C}">
                <a14:useLocalDpi xmlns:a14="http://schemas.microsoft.com/office/drawing/2010/main"/>
              </a:ext>
            </a:extLst>
          </a:blip>
          <a:srcRect t="-6454"/>
          <a:stretch>
            <a:fillRect/>
          </a:stretch>
        </p:blipFill>
        <p:spPr>
          <a:xfrm>
            <a:off x="6023610" y="120015"/>
            <a:ext cx="7085330" cy="2670810"/>
          </a:xfrm>
          <a:prstGeom prst="rect">
            <a:avLst/>
          </a:prstGeom>
        </p:spPr>
      </p:pic>
      <p:sp>
        <p:nvSpPr>
          <p:cNvPr id="11" name="文本框 10"/>
          <p:cNvSpPr txBox="1"/>
          <p:nvPr>
            <p:custDataLst>
              <p:tags r:id="rId2"/>
            </p:custDataLst>
          </p:nvPr>
        </p:nvSpPr>
        <p:spPr>
          <a:xfrm>
            <a:off x="1266825" y="1718945"/>
            <a:ext cx="6392545" cy="829945"/>
          </a:xfrm>
          <a:prstGeom prst="rect">
            <a:avLst/>
          </a:prstGeom>
        </p:spPr>
        <p:txBody>
          <a:bodyPr wrap="square" rtlCol="0">
            <a:spAutoFit/>
          </a:bodyPr>
          <a:lstStyle/>
          <a:p>
            <a:r>
              <a:rPr lang="en-US" altLang="zh-CN" sz="2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sym typeface="+mn-ea"/>
              </a:rPr>
              <a:t>Thirdly, the categorization of mythical creatures in the classic ......</a:t>
            </a:r>
            <a:endParaRPr lang="zh-CN" altLang="en-US" sz="2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sym typeface="+mn-ea"/>
            </a:endParaRPr>
          </a:p>
        </p:txBody>
      </p:sp>
      <p:sp>
        <p:nvSpPr>
          <p:cNvPr id="12" name="文本框 11"/>
          <p:cNvSpPr txBox="1"/>
          <p:nvPr>
            <p:custDataLst>
              <p:tags r:id="rId3"/>
            </p:custDataLst>
          </p:nvPr>
        </p:nvSpPr>
        <p:spPr>
          <a:xfrm>
            <a:off x="1266825" y="2505075"/>
            <a:ext cx="9559925" cy="1861185"/>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en-US" sz="1200" spc="300" dirty="0">
                <a:solidFill>
                  <a:schemeClr val="tx1">
                    <a:lumMod val="50000"/>
                    <a:lumOff val="50000"/>
                  </a:schemeClr>
                </a:solidFill>
                <a:latin typeface="Times New Roman Regular" panose="02020603050405020304" charset="0"/>
                <a:cs typeface="Times New Roman Regular" panose="02020603050405020304" charset="0"/>
              </a:rPr>
              <a:t>T</a:t>
            </a:r>
            <a:r>
              <a:rPr sz="1200" spc="300" dirty="0">
                <a:solidFill>
                  <a:schemeClr val="tx1">
                    <a:lumMod val="50000"/>
                    <a:lumOff val="50000"/>
                  </a:schemeClr>
                </a:solidFill>
                <a:latin typeface="Times New Roman Regular" panose="02020603050405020304" charset="0"/>
                <a:cs typeface="Times New Roman Regular" panose="02020603050405020304" charset="0"/>
              </a:rPr>
              <a:t>he </a:t>
            </a:r>
            <a:r>
              <a:rPr lang="en-US" sz="1200" spc="300" dirty="0">
                <a:solidFill>
                  <a:schemeClr val="tx1">
                    <a:lumMod val="50000"/>
                    <a:lumOff val="50000"/>
                  </a:schemeClr>
                </a:solidFill>
                <a:latin typeface="Times New Roman Regular" panose="02020603050405020304" charset="0"/>
                <a:cs typeface="Times New Roman Regular" panose="02020603050405020304" charset="0"/>
              </a:rPr>
              <a:t>part</a:t>
            </a:r>
            <a:r>
              <a:rPr sz="1200" spc="300" dirty="0">
                <a:solidFill>
                  <a:schemeClr val="tx1">
                    <a:lumMod val="50000"/>
                    <a:lumOff val="50000"/>
                  </a:schemeClr>
                </a:solidFill>
                <a:latin typeface="Times New Roman Regular" panose="02020603050405020304" charset="0"/>
                <a:cs typeface="Times New Roman Regular" panose="02020603050405020304" charset="0"/>
              </a:rPr>
              <a:t> delve</a:t>
            </a:r>
            <a:r>
              <a:rPr lang="en-US" sz="1200" spc="300" dirty="0">
                <a:solidFill>
                  <a:schemeClr val="tx1">
                    <a:lumMod val="50000"/>
                    <a:lumOff val="50000"/>
                  </a:schemeClr>
                </a:solidFill>
                <a:latin typeface="Times New Roman Regular" panose="02020603050405020304" charset="0"/>
                <a:cs typeface="Times New Roman Regular" panose="02020603050405020304" charset="0"/>
              </a:rPr>
              <a:t>d</a:t>
            </a:r>
            <a:r>
              <a:rPr sz="1200" spc="300" dirty="0">
                <a:solidFill>
                  <a:schemeClr val="tx1">
                    <a:lumMod val="50000"/>
                    <a:lumOff val="50000"/>
                  </a:schemeClr>
                </a:solidFill>
                <a:latin typeface="Times New Roman Regular" panose="02020603050405020304" charset="0"/>
                <a:cs typeface="Times New Roman Regular" panose="02020603050405020304" charset="0"/>
              </a:rPr>
              <a:t> into the mythical creatures portrayed in this </a:t>
            </a:r>
            <a:r>
              <a:rPr lang="en-US" sz="1200" spc="300" dirty="0">
                <a:solidFill>
                  <a:schemeClr val="tx1">
                    <a:lumMod val="50000"/>
                    <a:lumOff val="50000"/>
                  </a:schemeClr>
                </a:solidFill>
                <a:latin typeface="Times New Roman Regular" panose="02020603050405020304" charset="0"/>
                <a:cs typeface="Times New Roman Regular" panose="02020603050405020304" charset="0"/>
              </a:rPr>
              <a:t>work</a:t>
            </a:r>
            <a:r>
              <a:rPr sz="1200" spc="300" dirty="0">
                <a:solidFill>
                  <a:schemeClr val="tx1">
                    <a:lumMod val="50000"/>
                    <a:lumOff val="50000"/>
                  </a:schemeClr>
                </a:solidFill>
                <a:latin typeface="Times New Roman Regular" panose="02020603050405020304" charset="0"/>
                <a:cs typeface="Times New Roman Regular" panose="02020603050405020304" charset="0"/>
              </a:rPr>
              <a:t>, offering a fascinating and distinctive approach to exploring the text's content. This includes examining the quantity and classification of creatures, and utilizing pie charts to illustrate the distribution of creature numbers in each chapter and the proportion of each creature type. Additionally, the </a:t>
            </a:r>
            <a:r>
              <a:rPr lang="en-US" sz="1200" spc="300" dirty="0">
                <a:solidFill>
                  <a:schemeClr val="tx1">
                    <a:lumMod val="50000"/>
                    <a:lumOff val="50000"/>
                  </a:schemeClr>
                </a:solidFill>
                <a:latin typeface="Times New Roman Regular" panose="02020603050405020304" charset="0"/>
                <a:cs typeface="Times New Roman Regular" panose="02020603050405020304" charset="0"/>
              </a:rPr>
              <a:t>part </a:t>
            </a:r>
            <a:r>
              <a:rPr sz="1200" spc="300" dirty="0">
                <a:solidFill>
                  <a:schemeClr val="tx1">
                    <a:lumMod val="50000"/>
                    <a:lumOff val="50000"/>
                  </a:schemeClr>
                </a:solidFill>
                <a:latin typeface="Times New Roman Regular" panose="02020603050405020304" charset="0"/>
                <a:cs typeface="Times New Roman Regular" panose="02020603050405020304" charset="0"/>
              </a:rPr>
              <a:t>provide</a:t>
            </a:r>
            <a:r>
              <a:rPr lang="en-US" sz="1200" spc="300" dirty="0">
                <a:solidFill>
                  <a:schemeClr val="tx1">
                    <a:lumMod val="50000"/>
                    <a:lumOff val="50000"/>
                  </a:schemeClr>
                </a:solidFill>
                <a:latin typeface="Times New Roman Regular" panose="02020603050405020304" charset="0"/>
                <a:cs typeface="Times New Roman Regular" panose="02020603050405020304" charset="0"/>
              </a:rPr>
              <a:t>d</a:t>
            </a:r>
            <a:r>
              <a:rPr sz="1200" spc="300" dirty="0">
                <a:solidFill>
                  <a:schemeClr val="tx1">
                    <a:lumMod val="50000"/>
                    <a:lumOff val="50000"/>
                  </a:schemeClr>
                </a:solidFill>
                <a:latin typeface="Times New Roman Regular" panose="02020603050405020304" charset="0"/>
                <a:cs typeface="Times New Roman Regular" panose="02020603050405020304" charset="0"/>
              </a:rPr>
              <a:t> original texts and translations of relevant mythical creatures, with the goal of helping readers gain a more vivid comprehension of them.</a:t>
            </a:r>
          </a:p>
        </p:txBody>
      </p:sp>
      <p:sp>
        <p:nvSpPr>
          <p:cNvPr id="2" name="文本框 1"/>
          <p:cNvSpPr txBox="1"/>
          <p:nvPr>
            <p:custDataLst>
              <p:tags r:id="rId4"/>
            </p:custDataLst>
          </p:nvPr>
        </p:nvSpPr>
        <p:spPr>
          <a:xfrm>
            <a:off x="514350" y="979170"/>
            <a:ext cx="6392545" cy="967105"/>
          </a:xfrm>
          <a:prstGeom prst="rect">
            <a:avLst/>
          </a:prstGeom>
        </p:spPr>
        <p:txBody>
          <a:bodyPr wrap="square" rtlCol="0">
            <a:noAutofit/>
          </a:bodyPr>
          <a:lstStyle/>
          <a:p>
            <a:r>
              <a:rPr lang="en-US" altLang="zh-CN" sz="4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3</a:t>
            </a:r>
            <a:r>
              <a:rPr lang="zh-CN" altLang="en-US" sz="4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 </a:t>
            </a:r>
            <a:r>
              <a:rPr lang="en-US" altLang="zh-CN" sz="4400" dirty="0">
                <a:solidFill>
                  <a:schemeClr val="tx1"/>
                </a:solidFill>
                <a:latin typeface="Times New Roman Regular" panose="02020603050405020304" charset="0"/>
                <a:ea typeface="方正清刻本悦宋简体" panose="02000000000000000000" pitchFamily="2" charset="-122"/>
                <a:cs typeface="Times New Roman Regular" panose="02020603050405020304" charset="0"/>
                <a:sym typeface="+mn-ea"/>
              </a:rPr>
              <a:t>Project </a:t>
            </a:r>
            <a:r>
              <a:rPr lang="en-US" altLang="zh-CN" sz="4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Findings</a:t>
            </a:r>
          </a:p>
        </p:txBody>
      </p:sp>
    </p:spTree>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 y="3838585"/>
            <a:ext cx="12192001" cy="3015735"/>
          </a:xfrm>
          <a:prstGeom prst="rect">
            <a:avLst/>
          </a:prstGeom>
        </p:spPr>
      </p:pic>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2" y="0"/>
            <a:ext cx="12192001" cy="3015735"/>
          </a:xfrm>
          <a:prstGeom prst="rect">
            <a:avLst/>
          </a:prstGeom>
        </p:spPr>
      </p:pic>
      <p:sp>
        <p:nvSpPr>
          <p:cNvPr id="3" name="文本框 2"/>
          <p:cNvSpPr txBox="1"/>
          <p:nvPr>
            <p:custDataLst>
              <p:tags r:id="rId1"/>
            </p:custDataLst>
          </p:nvPr>
        </p:nvSpPr>
        <p:spPr>
          <a:xfrm>
            <a:off x="1237615" y="3015615"/>
            <a:ext cx="9716770" cy="1229360"/>
          </a:xfrm>
          <a:prstGeom prst="rect">
            <a:avLst/>
          </a:prstGeom>
          <a:noFill/>
        </p:spPr>
        <p:txBody>
          <a:bodyPr wrap="square" rtlCol="0">
            <a:noAutofit/>
            <a:scene3d>
              <a:camera prst="orthographicFront"/>
              <a:lightRig rig="soft" dir="t">
                <a:rot lat="0" lon="0" rev="15600000"/>
              </a:lightRig>
            </a:scene3d>
            <a:sp3d extrusionH="57150" prstMaterial="softEdge">
              <a:bevelT w="25400" h="38100"/>
            </a:sp3d>
          </a:bodyPr>
          <a:lstStyle/>
          <a:p>
            <a:pPr algn="ctr"/>
            <a:r>
              <a:rPr lang="en-US" altLang="zh-CN" sz="7200">
                <a:solidFill>
                  <a:srgbClr val="E1A977"/>
                </a:solidFill>
                <a:effectLst/>
                <a:latin typeface="Times New Roman Regular" panose="02020603050405020304" charset="0"/>
                <a:cs typeface="Times New Roman Regular" panose="02020603050405020304" charset="0"/>
              </a:rPr>
              <a:t> 4</a:t>
            </a:r>
            <a:r>
              <a:rPr lang="en-US" altLang="zh-CN" sz="7200">
                <a:solidFill>
                  <a:srgbClr val="E1A977"/>
                </a:solidFill>
                <a:effectLst/>
                <a:latin typeface="Times New Roman Regular" panose="02020603050405020304" charset="0"/>
                <a:cs typeface="Times New Roman Regular" panose="02020603050405020304" charset="0"/>
                <a:sym typeface="+mn-ea"/>
              </a:rPr>
              <a:t>. </a:t>
            </a:r>
            <a:r>
              <a:rPr lang="en-US" altLang="zh-CN" sz="7200" dirty="0">
                <a:solidFill>
                  <a:srgbClr val="E1A977"/>
                </a:solidFill>
                <a:latin typeface="Times New Roman Regular" panose="02020603050405020304" charset="0"/>
                <a:ea typeface="方正清刻本悦宋简体" panose="02000000000000000000" pitchFamily="2" charset="-122"/>
                <a:cs typeface="Times New Roman Regular" panose="02020603050405020304" charset="0"/>
                <a:sym typeface="+mn-ea"/>
              </a:rPr>
              <a:t>Workflow &amp; Demo</a:t>
            </a:r>
            <a:endParaRPr lang="en-US" altLang="zh-CN" sz="7200">
              <a:solidFill>
                <a:srgbClr val="E1A977"/>
              </a:solidFill>
              <a:effectLst/>
              <a:latin typeface="Times New Roman Regular" panose="02020603050405020304" charset="0"/>
              <a:cs typeface="Times New Roman Regular" panose="02020603050405020304" charset="0"/>
              <a:sym typeface="+mn-ea"/>
            </a:endParaRPr>
          </a:p>
          <a:p>
            <a:pPr algn="ctr"/>
            <a:endParaRPr lang="en-US" altLang="zh-CN" sz="7200">
              <a:solidFill>
                <a:srgbClr val="E1A977"/>
              </a:solidFill>
              <a:effectLst/>
              <a:latin typeface="Times New Roman Regular" panose="02020603050405020304" charset="0"/>
              <a:cs typeface="Times New Roman Regular" panose="02020603050405020304" charset="0"/>
            </a:endParaRPr>
          </a:p>
        </p:txBody>
      </p:sp>
    </p:spTree>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rot="16200000">
            <a:off x="4553789" y="-1646843"/>
            <a:ext cx="2610286" cy="6948727"/>
            <a:chOff x="5077817" y="1849127"/>
            <a:chExt cx="1838149" cy="3033116"/>
          </a:xfrm>
        </p:grpSpPr>
        <p:sp>
          <p:nvSpPr>
            <p:cNvPr id="21" name="文本框 20"/>
            <p:cNvSpPr txBox="1"/>
            <p:nvPr/>
          </p:nvSpPr>
          <p:spPr>
            <a:xfrm>
              <a:off x="5458711" y="2236641"/>
              <a:ext cx="818283" cy="2401185"/>
            </a:xfrm>
            <a:prstGeom prst="rect">
              <a:avLst/>
            </a:prstGeom>
            <a:noFill/>
          </p:spPr>
          <p:txBody>
            <a:bodyPr vert="eaVert" wrap="square" rtlCol="0">
              <a:spAutoFit/>
            </a:bodyPr>
            <a:lstStyle/>
            <a:p>
              <a:pPr algn="ctr"/>
              <a:r>
                <a:rPr lang="en-US" altLang="zh-CN" sz="3200" dirty="0">
                  <a:solidFill>
                    <a:srgbClr val="E1A977"/>
                  </a:solidFill>
                  <a:latin typeface="Times New Roman" panose="02020603050405020304" pitchFamily="18" charset="0"/>
                  <a:ea typeface="方正清刻本悦宋简体" panose="02000000000000000000" pitchFamily="2" charset="-122"/>
                  <a:cs typeface="Times New Roman" panose="02020603050405020304" pitchFamily="18" charset="0"/>
                </a:rPr>
                <a:t>Textual analysis + Full text Display</a:t>
              </a:r>
              <a:endParaRPr lang="zh-CN" altLang="en-US" sz="3200" dirty="0">
                <a:solidFill>
                  <a:srgbClr val="E1A977"/>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22" name="文本框 21"/>
            <p:cNvSpPr txBox="1"/>
            <p:nvPr/>
          </p:nvSpPr>
          <p:spPr>
            <a:xfrm>
              <a:off x="6182382" y="2185066"/>
              <a:ext cx="456462" cy="2361238"/>
            </a:xfrm>
            <a:prstGeom prst="rect">
              <a:avLst/>
            </a:prstGeom>
            <a:noFill/>
          </p:spPr>
          <p:txBody>
            <a:bodyPr vert="eaVert" wrap="square" rtlCol="0">
              <a:spAutoFit/>
            </a:bodyPr>
            <a:lstStyle/>
            <a:p>
              <a:pPr algn="ctr"/>
              <a:r>
                <a:rPr lang="en-US" altLang="zh-CN" sz="2800" dirty="0">
                  <a:solidFill>
                    <a:srgbClr val="E1A977"/>
                  </a:solidFill>
                  <a:latin typeface="Times New Roman" panose="02020603050405020304" pitchFamily="18" charset="0"/>
                  <a:ea typeface="方正清刻本悦宋简体" panose="02000000000000000000" pitchFamily="2" charset="-122"/>
                  <a:cs typeface="Times New Roman" panose="02020603050405020304" pitchFamily="18" charset="0"/>
                </a:rPr>
                <a:t>Part One</a:t>
              </a:r>
              <a:endParaRPr lang="zh-CN" altLang="en-US" sz="2800" dirty="0">
                <a:solidFill>
                  <a:srgbClr val="E1A977"/>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23" name="矩形 22"/>
            <p:cNvSpPr/>
            <p:nvPr/>
          </p:nvSpPr>
          <p:spPr>
            <a:xfrm>
              <a:off x="5402664" y="1975757"/>
              <a:ext cx="1386672" cy="2906486"/>
            </a:xfrm>
            <a:prstGeom prst="rect">
              <a:avLst/>
            </a:prstGeom>
            <a:no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714514"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6662706"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5400000">
              <a:off x="3905396" y="3274810"/>
              <a:ext cx="2669689" cy="3248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5777B"/>
                  </a:solidFill>
                  <a:latin typeface="方正清刻本悦宋简体" panose="02000000000000000000" pitchFamily="2" charset="-122"/>
                  <a:ea typeface="方正清刻本悦宋简体" panose="02000000000000000000" pitchFamily="2" charset="-122"/>
                </a:rPr>
                <a:t>Presenter: Shen </a:t>
              </a:r>
              <a:r>
                <a:rPr lang="en-US" altLang="zh-CN" sz="2000" dirty="0" err="1">
                  <a:solidFill>
                    <a:srgbClr val="05777B"/>
                  </a:solidFill>
                  <a:latin typeface="方正清刻本悦宋简体" panose="02000000000000000000" pitchFamily="2" charset="-122"/>
                  <a:ea typeface="方正清刻本悦宋简体" panose="02000000000000000000" pitchFamily="2" charset="-122"/>
                </a:rPr>
                <a:t>Xiaohan</a:t>
              </a:r>
              <a:endParaRPr lang="zh-CN" altLang="en-US" sz="2000" dirty="0">
                <a:solidFill>
                  <a:srgbClr val="05777B"/>
                </a:solidFill>
                <a:latin typeface="方正清刻本悦宋简体" panose="02000000000000000000" pitchFamily="2" charset="-122"/>
                <a:ea typeface="方正清刻本悦宋简体" panose="02000000000000000000" pitchFamily="2" charset="-122"/>
              </a:endParaRPr>
            </a:p>
          </p:txBody>
        </p:sp>
      </p:grpSp>
      <p:pic>
        <p:nvPicPr>
          <p:cNvPr id="13" name="图片 12"/>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0" y="2620656"/>
            <a:ext cx="12192001" cy="4780625"/>
          </a:xfrm>
          <a:prstGeom prst="rect">
            <a:avLst/>
          </a:prstGeom>
        </p:spPr>
      </p:pic>
      <p:cxnSp>
        <p:nvCxnSpPr>
          <p:cNvPr id="2" name="直接连接符 11"/>
          <p:cNvCxnSpPr/>
          <p:nvPr/>
        </p:nvCxnSpPr>
        <p:spPr>
          <a:xfrm rot="16200000">
            <a:off x="6134897" y="15129"/>
            <a:ext cx="0" cy="2771486"/>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a:t>
            </a:r>
            <a:r>
              <a:rPr kumimoji="0" lang="en-US" altLang="zh-CN" sz="1800" b="0" i="0" u="none" strike="noStrike" kern="1200" cap="none" spc="0" normalizeH="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8046075" cy="461665"/>
          </a:xfrm>
          <a:prstGeom prst="rect">
            <a:avLst/>
          </a:prstGeom>
        </p:spPr>
        <p:txBody>
          <a:bodyPr wrap="square" rtlCol="0">
            <a:spAutoFit/>
          </a:bodyPr>
          <a:lstStyle/>
          <a:p>
            <a:r>
              <a:rPr lang="en-US" altLang="zh-CN"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01.</a:t>
            </a:r>
            <a:r>
              <a:rPr lang="zh-TW" altLang="en-US"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 </a:t>
            </a:r>
            <a:r>
              <a:rPr lang="en-US" altLang="zh-CN"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Acquiring Humanities Data</a:t>
            </a:r>
            <a:endParaRPr lang="zh-CN" altLang="en-US"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03658" y="1367160"/>
            <a:ext cx="5196167" cy="492917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509407" y="1403926"/>
            <a:ext cx="7125660" cy="5028187"/>
          </a:xfrm>
          <a:prstGeom prst="rect">
            <a:avLst/>
          </a:prstGeom>
        </p:spPr>
      </p:pic>
      <p:pic>
        <p:nvPicPr>
          <p:cNvPr id="8" name="图片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12864" y="327274"/>
            <a:ext cx="4222204" cy="5995844"/>
          </a:xfrm>
          <a:prstGeom prst="rect">
            <a:avLst/>
          </a:prstGeom>
        </p:spPr>
      </p:pic>
      <p:pic>
        <p:nvPicPr>
          <p:cNvPr id="1028" name="Picture 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557735" y="-17462"/>
            <a:ext cx="4634087" cy="632520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403658" y="6296330"/>
            <a:ext cx="3829675" cy="646331"/>
          </a:xfrm>
          <a:prstGeom prst="rect">
            <a:avLst/>
          </a:prstGeom>
          <a:noFill/>
        </p:spPr>
        <p:txBody>
          <a:bodyPr wrap="square" rtlCol="0">
            <a:spAutoFit/>
          </a:bodyPr>
          <a:lstStyle/>
          <a:p>
            <a:r>
              <a:rPr lang="en-US" altLang="zh-CN" dirty="0">
                <a:effectLst/>
                <a:hlinkClick r:id="rId6"/>
              </a:rPr>
              <a:t>https://ctext.org/shan-hai-jing/ens</a:t>
            </a:r>
            <a:endParaRPr lang="en-US" altLang="zh-CN" dirty="0">
              <a:effectLst/>
            </a:endParaRPr>
          </a:p>
          <a:p>
            <a:endParaRPr kumimoji="1" lang="zh-CN" altLang="en-US" dirty="0"/>
          </a:p>
        </p:txBody>
      </p:sp>
      <p:sp>
        <p:nvSpPr>
          <p:cNvPr id="11" name="文本框 10"/>
          <p:cNvSpPr txBox="1"/>
          <p:nvPr/>
        </p:nvSpPr>
        <p:spPr>
          <a:xfrm>
            <a:off x="4310421" y="6311466"/>
            <a:ext cx="7613385" cy="646331"/>
          </a:xfrm>
          <a:prstGeom prst="rect">
            <a:avLst/>
          </a:prstGeom>
          <a:noFill/>
        </p:spPr>
        <p:txBody>
          <a:bodyPr wrap="square" rtlCol="0">
            <a:spAutoFit/>
          </a:bodyPr>
          <a:lstStyle/>
          <a:p>
            <a:r>
              <a:rPr lang="en-US" altLang="zh-CN" dirty="0">
                <a:effectLst/>
                <a:hlinkClick r:id="rId7"/>
              </a:rPr>
              <a:t>https://libguides.hkust.edu.hk/lang5072/books-articles-data</a:t>
            </a:r>
            <a:endParaRPr lang="en-US" altLang="zh-CN" dirty="0">
              <a:effectLst/>
            </a:endParaRPr>
          </a:p>
          <a:p>
            <a:endParaRPr kumimoji="1" lang="zh-CN" altLang="en-US" dirty="0"/>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par>
                                <p:cTn id="16" presetID="5"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checkerboard(across)">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dissolve">
                                      <p:cBhvr>
                                        <p:cTn id="28"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8046075"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a:t>
            </a:r>
            <a:r>
              <a:rPr kumimoji="0" lang="en-US" altLang="zh-TW"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2</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Processing Humanities Data</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9" name="图片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18919" y="1367159"/>
            <a:ext cx="8130813" cy="525200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454487" y="1352880"/>
            <a:ext cx="10392231" cy="5269129"/>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8046075"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a:t>
            </a:r>
            <a:r>
              <a:rPr lang="en-US" altLang="zh-TW"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3</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Analyzing Humanities Data: Word Cloud</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0495" y="1483328"/>
            <a:ext cx="7772400" cy="4001176"/>
          </a:xfrm>
          <a:prstGeom prst="rect">
            <a:avLst/>
          </a:prstGeom>
        </p:spPr>
      </p:pic>
      <p:sp>
        <p:nvSpPr>
          <p:cNvPr id="7" name="文本框 6"/>
          <p:cNvSpPr txBox="1"/>
          <p:nvPr/>
        </p:nvSpPr>
        <p:spPr>
          <a:xfrm>
            <a:off x="914400" y="5640566"/>
            <a:ext cx="3166533" cy="369332"/>
          </a:xfrm>
          <a:prstGeom prst="rect">
            <a:avLst/>
          </a:prstGeom>
          <a:noFill/>
        </p:spPr>
        <p:txBody>
          <a:bodyPr wrap="square" rtlCol="0">
            <a:spAutoFit/>
          </a:bodyPr>
          <a:lstStyle/>
          <a:p>
            <a:r>
              <a:rPr kumimoji="1" lang="en-US" altLang="zh-CN" dirty="0"/>
              <a:t>Word cloud, initial version</a:t>
            </a:r>
            <a:r>
              <a:rPr kumimoji="1" lang="en-US" altLang="zh-TW" dirty="0"/>
              <a:t>➡️</a:t>
            </a:r>
            <a:endParaRPr kumimoji="1" lang="zh-CN" altLang="en-US" dirty="0"/>
          </a:p>
        </p:txBody>
      </p:sp>
      <p:pic>
        <p:nvPicPr>
          <p:cNvPr id="10" name="图片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47526" y="1495886"/>
            <a:ext cx="11117905" cy="3879288"/>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checkerboard(across)">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8046075" cy="461665"/>
          </a:xfrm>
          <a:prstGeom prst="rect">
            <a:avLst/>
          </a:prstGeom>
        </p:spPr>
        <p:txBody>
          <a:bodyPr wrap="square" rtlCol="0">
            <a:spAutoFit/>
          </a:bodyPr>
          <a:lstStyle/>
          <a:p>
            <a:pPr lvl="0"/>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a:t>
            </a:r>
            <a:r>
              <a:rPr kumimoji="0" lang="en-US" altLang="zh-TW"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3</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Analyzing </a:t>
            </a:r>
            <a:r>
              <a:rPr lang="en-US" altLang="zh-CN"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Humanities Data: Word Cloud</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839" y="1272991"/>
            <a:ext cx="6159898" cy="4994511"/>
          </a:xfrm>
          <a:prstGeom prst="rect">
            <a:avLst/>
          </a:prstGeom>
        </p:spPr>
      </p:pic>
      <p:sp>
        <p:nvSpPr>
          <p:cNvPr id="5" name="文本框 4"/>
          <p:cNvSpPr txBox="1"/>
          <p:nvPr/>
        </p:nvSpPr>
        <p:spPr>
          <a:xfrm>
            <a:off x="824372" y="5576901"/>
            <a:ext cx="1884961" cy="369332"/>
          </a:xfrm>
          <a:prstGeom prst="rect">
            <a:avLst/>
          </a:prstGeom>
          <a:noFill/>
        </p:spPr>
        <p:txBody>
          <a:bodyPr wrap="square" rtlCol="0">
            <a:spAutoFit/>
          </a:bodyPr>
          <a:lstStyle/>
          <a:p>
            <a:r>
              <a:rPr kumimoji="1" lang="en-US" altLang="zh-CN" dirty="0" err="1"/>
              <a:t>Shanfeng.png</a:t>
            </a:r>
            <a:endParaRPr kumimoji="1" lang="zh-CN" alt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78531" y="1165328"/>
            <a:ext cx="9686900" cy="53643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edge">
                                      <p:cBhvr>
                                        <p:cTn id="7" dur="2000"/>
                                        <p:tgtEl>
                                          <p:spTgt spid="2"/>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edge">
                                      <p:cBhvr>
                                        <p:cTn id="10" dur="2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animEffect transition="in" filter="checkerboard(across)">
                                      <p:cBhvr>
                                        <p:cTn id="15"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8046075" cy="461665"/>
          </a:xfrm>
          <a:prstGeom prst="rect">
            <a:avLst/>
          </a:prstGeom>
        </p:spPr>
        <p:txBody>
          <a:bodyPr wrap="square" rtlCol="0">
            <a:spAutoFit/>
          </a:bodyPr>
          <a:lstStyle/>
          <a:p>
            <a:pPr lvl="0"/>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a:t>
            </a:r>
            <a:r>
              <a:rPr kumimoji="0" lang="en-US" altLang="zh-TW"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3</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Analyzing </a:t>
            </a:r>
            <a:r>
              <a:rPr lang="en-US" altLang="zh-CN"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Humanities Data: Word Cloud</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1839" y="1272991"/>
            <a:ext cx="6159898" cy="4994511"/>
          </a:xfrm>
          <a:prstGeom prst="rect">
            <a:avLst/>
          </a:prstGeom>
        </p:spPr>
      </p:pic>
      <p:sp>
        <p:nvSpPr>
          <p:cNvPr id="5" name="文本框 4"/>
          <p:cNvSpPr txBox="1"/>
          <p:nvPr/>
        </p:nvSpPr>
        <p:spPr>
          <a:xfrm>
            <a:off x="824372" y="5576901"/>
            <a:ext cx="188496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err="1">
                <a:ln>
                  <a:noFill/>
                </a:ln>
                <a:solidFill>
                  <a:prstClr val="black"/>
                </a:solidFill>
                <a:effectLst/>
                <a:uLnTx/>
                <a:uFillTx/>
                <a:latin typeface="等线"/>
                <a:ea typeface="等线" pitchFamily="2" charset="-122"/>
                <a:cs typeface="+mn-cs"/>
              </a:rPr>
              <a:t>Shanfeng.png</a:t>
            </a:r>
            <a:endParaRPr kumimoji="1" lang="zh-CN" altLang="en-US" sz="1800" b="0" i="0" u="none" strike="noStrike" kern="1200" cap="none" spc="0" normalizeH="0" baseline="0" noProof="0" dirty="0">
              <a:ln>
                <a:noFill/>
              </a:ln>
              <a:solidFill>
                <a:prstClr val="black"/>
              </a:solidFill>
              <a:effectLst/>
              <a:uLnTx/>
              <a:uFillTx/>
              <a:latin typeface="等线"/>
              <a:ea typeface="等线" pitchFamily="2" charset="-122"/>
              <a:cs typeface="+mn-cs"/>
            </a:endParaRPr>
          </a:p>
        </p:txBody>
      </p:sp>
      <p:pic>
        <p:nvPicPr>
          <p:cNvPr id="9" name="图片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385789" y="1469599"/>
            <a:ext cx="6479642" cy="4249635"/>
          </a:xfrm>
          <a:prstGeom prst="rect">
            <a:avLst/>
          </a:prstGeom>
        </p:spPr>
      </p:pic>
      <p:sp>
        <p:nvSpPr>
          <p:cNvPr id="11" name="文本框 10"/>
          <p:cNvSpPr txBox="1"/>
          <p:nvPr/>
        </p:nvSpPr>
        <p:spPr>
          <a:xfrm>
            <a:off x="6611737" y="5576901"/>
            <a:ext cx="34127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en-US" altLang="zh-CN" sz="1800" b="0" i="0" u="none" strike="noStrike" kern="1200" cap="none" spc="0" normalizeH="0" baseline="0" noProof="0" dirty="0">
                <a:ln>
                  <a:noFill/>
                </a:ln>
                <a:solidFill>
                  <a:prstClr val="black"/>
                </a:solidFill>
                <a:effectLst/>
                <a:uLnTx/>
                <a:uFillTx/>
                <a:latin typeface="等线"/>
                <a:ea typeface="等线" pitchFamily="2" charset="-122"/>
                <a:cs typeface="+mn-cs"/>
              </a:rPr>
              <a:t>Word cloud, second version ➡️</a:t>
            </a:r>
            <a:endParaRPr kumimoji="1" lang="zh-CN" altLang="en-US" sz="1800" b="0" i="0" u="none" strike="noStrike" kern="1200" cap="none" spc="0" normalizeH="0" baseline="0" noProof="0" dirty="0">
              <a:ln>
                <a:noFill/>
              </a:ln>
              <a:solidFill>
                <a:prstClr val="black"/>
              </a:solidFill>
              <a:effectLst/>
              <a:uLnTx/>
              <a:uFillTx/>
              <a:latin typeface="等线"/>
              <a:ea typeface="等线" pitchFamily="2" charset="-122"/>
              <a:cs typeface="+mn-cs"/>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2000"/>
                                        <p:tgtEl>
                                          <p:spTgt spid="9"/>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edge">
                                      <p:cBhvr>
                                        <p:cTn id="10"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8046075"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a:t>
            </a:r>
            <a:r>
              <a:rPr kumimoji="0" lang="en-US" altLang="zh-TW"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3</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Analyzing Humanities Data: Word Cloud</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7" name="图片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40495" y="1367160"/>
            <a:ext cx="7772400" cy="4866198"/>
          </a:xfrm>
          <a:prstGeom prst="rect">
            <a:avLst/>
          </a:prstGeom>
        </p:spPr>
      </p:pic>
      <p:sp>
        <p:nvSpPr>
          <p:cNvPr id="8" name="文本框 7"/>
          <p:cNvSpPr txBox="1"/>
          <p:nvPr/>
        </p:nvSpPr>
        <p:spPr>
          <a:xfrm>
            <a:off x="540495" y="6233358"/>
            <a:ext cx="459030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a:ea typeface="等线" pitchFamily="2" charset="-122"/>
                <a:cs typeface="+mn-cs"/>
                <a:hlinkClick r:id="rId3"/>
              </a:rPr>
              <a:t>https://www.wordclouds.com/</a:t>
            </a:r>
            <a:endParaRPr kumimoji="0" lang="en-US" altLang="zh-CN" sz="1800" b="0" i="0" u="none" strike="noStrike" kern="1200" cap="none" spc="0" normalizeH="0" baseline="0" noProof="0" dirty="0">
              <a:ln>
                <a:noFill/>
              </a:ln>
              <a:solidFill>
                <a:prstClr val="black"/>
              </a:solidFill>
              <a:effectLst/>
              <a:uLnTx/>
              <a:uFillTx/>
              <a:latin typeface="等线"/>
              <a:ea typeface="等线"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dirty="0">
              <a:ln>
                <a:noFill/>
              </a:ln>
              <a:solidFill>
                <a:prstClr val="black"/>
              </a:solidFill>
              <a:effectLst/>
              <a:uLnTx/>
              <a:uFillTx/>
              <a:latin typeface="等线"/>
              <a:ea typeface="等线" pitchFamily="2" charset="-122"/>
              <a:cs typeface="+mn-cs"/>
            </a:endParaRPr>
          </a:p>
        </p:txBody>
      </p:sp>
    </p:spTree>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8046075"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a:t>
            </a:r>
            <a:r>
              <a:rPr lang="en-US" altLang="zh-CN"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4</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Visualizing Humanities Data: Word Cloud</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12" name="图片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03658" y="1327266"/>
            <a:ext cx="8705105" cy="5107229"/>
          </a:xfrm>
          <a:prstGeom prst="rect">
            <a:avLst/>
          </a:prstGeom>
        </p:spPr>
      </p:pic>
      <p:sp>
        <p:nvSpPr>
          <p:cNvPr id="13" name="文本框 12"/>
          <p:cNvSpPr txBox="1"/>
          <p:nvPr/>
        </p:nvSpPr>
        <p:spPr>
          <a:xfrm>
            <a:off x="7755467" y="1964267"/>
            <a:ext cx="3200400" cy="369332"/>
          </a:xfrm>
          <a:prstGeom prst="rect">
            <a:avLst/>
          </a:prstGeom>
          <a:noFill/>
        </p:spPr>
        <p:txBody>
          <a:bodyPr wrap="square" rtlCol="0">
            <a:spAutoFit/>
          </a:bodyPr>
          <a:lstStyle/>
          <a:p>
            <a:r>
              <a:rPr kumimoji="1" lang="en-US" altLang="zh-CN" dirty="0"/>
              <a:t>Word cloud, final version</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checkerboard(across)">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14" name="文本框 13"/>
          <p:cNvSpPr txBox="1"/>
          <p:nvPr/>
        </p:nvSpPr>
        <p:spPr>
          <a:xfrm>
            <a:off x="1420945" y="3797164"/>
            <a:ext cx="3071213" cy="369332"/>
          </a:xfrm>
          <a:prstGeom prst="rect">
            <a:avLst/>
          </a:prstGeom>
          <a:noFill/>
        </p:spPr>
        <p:txBody>
          <a:bodyPr vert="horz"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1·Project Introduction</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5" name="文本框 14"/>
          <p:cNvSpPr txBox="1"/>
          <p:nvPr/>
        </p:nvSpPr>
        <p:spPr>
          <a:xfrm>
            <a:off x="7450015" y="3796500"/>
            <a:ext cx="3071213" cy="369332"/>
          </a:xfrm>
          <a:prstGeom prst="rect">
            <a:avLst/>
          </a:prstGeom>
          <a:noFill/>
        </p:spPr>
        <p:txBody>
          <a:bodyPr vert="horz"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2·Research Questions</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6" name="文本框 15"/>
          <p:cNvSpPr txBox="1"/>
          <p:nvPr/>
        </p:nvSpPr>
        <p:spPr>
          <a:xfrm>
            <a:off x="1420944" y="4618181"/>
            <a:ext cx="3071213" cy="369332"/>
          </a:xfrm>
          <a:prstGeom prst="rect">
            <a:avLst/>
          </a:prstGeom>
          <a:noFill/>
        </p:spPr>
        <p:txBody>
          <a:bodyPr vert="horz"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3·Project Findings</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7" name="文本框 16"/>
          <p:cNvSpPr txBox="1"/>
          <p:nvPr/>
        </p:nvSpPr>
        <p:spPr>
          <a:xfrm>
            <a:off x="7450015" y="4618181"/>
            <a:ext cx="3071213" cy="369332"/>
          </a:xfrm>
          <a:prstGeom prst="rect">
            <a:avLst/>
          </a:prstGeom>
          <a:noFill/>
        </p:spPr>
        <p:txBody>
          <a:bodyPr vert="horz"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4·Workflow &amp; Demo</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grpSp>
        <p:nvGrpSpPr>
          <p:cNvPr id="4" name="组合 3"/>
          <p:cNvGrpSpPr/>
          <p:nvPr/>
        </p:nvGrpSpPr>
        <p:grpSpPr>
          <a:xfrm rot="16200000">
            <a:off x="5164107" y="521003"/>
            <a:ext cx="1863787" cy="3033116"/>
            <a:chOff x="-31330" y="1849127"/>
            <a:chExt cx="1863787" cy="3033116"/>
          </a:xfrm>
        </p:grpSpPr>
        <p:sp>
          <p:nvSpPr>
            <p:cNvPr id="9" name="矩形 8"/>
            <p:cNvSpPr/>
            <p:nvPr/>
          </p:nvSpPr>
          <p:spPr>
            <a:xfrm>
              <a:off x="345281" y="1975757"/>
              <a:ext cx="1386672" cy="2906486"/>
            </a:xfrm>
            <a:prstGeom prst="rect">
              <a:avLst/>
            </a:prstGeom>
            <a:solidFill>
              <a:srgbClr val="05777B"/>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31005"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1579197"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rot="5400000">
              <a:off x="-1015233" y="3256560"/>
              <a:ext cx="2344416" cy="37661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Group 3</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sp>
          <p:nvSpPr>
            <p:cNvPr id="20" name="文本框 19"/>
            <p:cNvSpPr txBox="1"/>
            <p:nvPr/>
          </p:nvSpPr>
          <p:spPr>
            <a:xfrm>
              <a:off x="436517" y="2164971"/>
              <a:ext cx="615553" cy="2554728"/>
            </a:xfrm>
            <a:prstGeom prst="rect">
              <a:avLst/>
            </a:prstGeom>
            <a:noFill/>
          </p:spPr>
          <p:txBody>
            <a:bodyPr vert="eaVert" wrap="square" rtlCol="0">
              <a:spAutoFit/>
            </a:bodyPr>
            <a:lstStyle/>
            <a:p>
              <a:pPr algn="dist"/>
              <a:r>
                <a:rPr lang="en-US" altLang="zh-CN" sz="2800" dirty="0">
                  <a:solidFill>
                    <a:srgbClr val="E1A977"/>
                  </a:solidFill>
                  <a:latin typeface="方正清刻本悦宋简体" panose="02000000000000000000" pitchFamily="2" charset="-122"/>
                  <a:ea typeface="方正清刻本悦宋简体" panose="02000000000000000000" pitchFamily="2" charset="-122"/>
                </a:rPr>
                <a:t>Table of Content</a:t>
              </a:r>
              <a:endParaRPr lang="zh-CN" altLang="en-US" sz="28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21" name="文本框 20"/>
            <p:cNvSpPr txBox="1"/>
            <p:nvPr/>
          </p:nvSpPr>
          <p:spPr>
            <a:xfrm>
              <a:off x="1098979" y="2255835"/>
              <a:ext cx="461665" cy="2361238"/>
            </a:xfrm>
            <a:prstGeom prst="rect">
              <a:avLst/>
            </a:prstGeom>
            <a:noFill/>
          </p:spPr>
          <p:txBody>
            <a:bodyPr vert="eaVert"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HUMA5630</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cxnSp>
          <p:nvCxnSpPr>
            <p:cNvPr id="22" name="直接连接符 19"/>
            <p:cNvCxnSpPr/>
            <p:nvPr/>
          </p:nvCxnSpPr>
          <p:spPr>
            <a:xfrm>
              <a:off x="1038617"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23" name="直接连接符 20"/>
            <p:cNvCxnSpPr/>
            <p:nvPr/>
          </p:nvCxnSpPr>
          <p:spPr>
            <a:xfrm>
              <a:off x="1094126"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491847" y="288534"/>
            <a:ext cx="3221946" cy="3221946"/>
          </a:xfrm>
          <a:prstGeom prst="rect">
            <a:avLst/>
          </a:prstGeom>
        </p:spPr>
      </p:pic>
      <p:sp>
        <p:nvSpPr>
          <p:cNvPr id="24" name="文本框 23"/>
          <p:cNvSpPr txBox="1"/>
          <p:nvPr/>
        </p:nvSpPr>
        <p:spPr>
          <a:xfrm>
            <a:off x="1420945" y="5439862"/>
            <a:ext cx="3071213" cy="369332"/>
          </a:xfrm>
          <a:prstGeom prst="rect">
            <a:avLst/>
          </a:prstGeom>
          <a:noFill/>
        </p:spPr>
        <p:txBody>
          <a:bodyPr vert="horz"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5·Project Challenges</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25" name="文本框 24"/>
          <p:cNvSpPr txBox="1"/>
          <p:nvPr/>
        </p:nvSpPr>
        <p:spPr>
          <a:xfrm>
            <a:off x="7450015" y="5439862"/>
            <a:ext cx="3071213" cy="369332"/>
          </a:xfrm>
          <a:prstGeom prst="rect">
            <a:avLst/>
          </a:prstGeom>
          <a:noFill/>
        </p:spPr>
        <p:txBody>
          <a:bodyPr vert="horz"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6·Future Improvement</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9316075"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a:t>
            </a:r>
            <a:r>
              <a:rPr lang="en-US" altLang="zh-CN"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5</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Analyzing Humanities Data: Annotation on full text</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45282" y="1292307"/>
            <a:ext cx="10392231" cy="5269129"/>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580438" y="1327266"/>
            <a:ext cx="8266280" cy="5142234"/>
          </a:xfrm>
          <a:prstGeom prst="rect">
            <a:avLst/>
          </a:prstGeom>
        </p:spPr>
      </p:pic>
      <p:pic>
        <p:nvPicPr>
          <p:cNvPr id="9" name="图片 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41500" y="1221916"/>
            <a:ext cx="11605218" cy="5444871"/>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checkerboard(across)">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edge">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9316075"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a:t>
            </a:r>
            <a:r>
              <a:rPr lang="en-US" altLang="zh-CN"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5</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Analyzing Humanities Data: Annotation on full text</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5282" y="1386533"/>
            <a:ext cx="64800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03658" y="3521359"/>
            <a:ext cx="10801939" cy="307180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8555420" y="6201286"/>
            <a:ext cx="6096000" cy="369332"/>
          </a:xfrm>
          <a:prstGeom prst="rect">
            <a:avLst/>
          </a:prstGeom>
          <a:noFill/>
        </p:spPr>
        <p:txBody>
          <a:bodyPr wrap="square">
            <a:spAutoFit/>
          </a:bodyPr>
          <a:lstStyle/>
          <a:p>
            <a:r>
              <a:rPr lang="en-US" altLang="zh-CN" sz="1800" spc="300" dirty="0">
                <a:solidFill>
                  <a:schemeClr val="tx1">
                    <a:lumMod val="50000"/>
                    <a:lumOff val="50000"/>
                  </a:schemeClr>
                </a:solidFill>
                <a:latin typeface="Times New Roman Regular" panose="02020603050405020304" charset="0"/>
                <a:cs typeface="Times New Roman Regular" panose="02020603050405020304" charset="0"/>
                <a:sym typeface="+mn-ea"/>
              </a:rPr>
              <a:t>*With the help of Holly</a:t>
            </a:r>
            <a:endParaRPr lang="en-US" altLang="zh-CN" sz="1800" spc="300" dirty="0">
              <a:solidFill>
                <a:schemeClr val="tx1">
                  <a:lumMod val="50000"/>
                  <a:lumOff val="50000"/>
                </a:schemeClr>
              </a:solidFill>
              <a:latin typeface="Times New Roman Regular" panose="02020603050405020304" charset="0"/>
              <a:cs typeface="Times New Roman Regular" panose="02020603050405020304" charset="0"/>
            </a:endParaRPr>
          </a:p>
        </p:txBody>
      </p:sp>
    </p:spTree>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9316075"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a:t>
            </a:r>
            <a:r>
              <a:rPr lang="en-US" altLang="zh-CN" sz="2400" spc="300" dirty="0">
                <a:solidFill>
                  <a:srgbClr val="05777B"/>
                </a:solidFill>
                <a:latin typeface="Times New Roman" panose="02020603050405020304" pitchFamily="18" charset="0"/>
                <a:ea typeface="方正清刻本悦宋简体" panose="02000000000000000000" pitchFamily="2" charset="-122"/>
                <a:cs typeface="Times New Roman" panose="02020603050405020304" pitchFamily="18" charset="0"/>
              </a:rPr>
              <a:t>6</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Visualizing Humanities Data: Annotation on full text</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6" name="图片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03658" y="1336449"/>
            <a:ext cx="8757275" cy="5161027"/>
          </a:xfrm>
          <a:prstGeom prst="rect">
            <a:avLst/>
          </a:prstGeom>
        </p:spPr>
      </p:pic>
    </p:spTree>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6" name="矩形 15"/>
          <p:cNvSpPr/>
          <p:nvPr/>
        </p:nvSpPr>
        <p:spPr>
          <a:xfrm>
            <a:off x="318920" y="296564"/>
            <a:ext cx="3321747" cy="461666"/>
          </a:xfrm>
          <a:prstGeom prst="rect">
            <a:avLst/>
          </a:prstGeom>
          <a:solidFill>
            <a:schemeClr val="bg1"/>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a:ea typeface="等线" pitchFamily="2" charset="-122"/>
              <a:cs typeface="+mn-cs"/>
            </a:endParaRPr>
          </a:p>
        </p:txBody>
      </p:sp>
      <p:sp>
        <p:nvSpPr>
          <p:cNvPr id="15" name="文本框 14"/>
          <p:cNvSpPr txBox="1"/>
          <p:nvPr/>
        </p:nvSpPr>
        <p:spPr>
          <a:xfrm rot="16200000">
            <a:off x="1719607" y="-1132119"/>
            <a:ext cx="461665" cy="3380453"/>
          </a:xfrm>
          <a:prstGeom prst="rect">
            <a:avLst/>
          </a:prstGeom>
          <a:noFill/>
        </p:spPr>
        <p:txBody>
          <a:bodyPr vert="eaVert"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HUMA5630 Group3 Shen</a:t>
            </a:r>
            <a:endParaRPr kumimoji="0" lang="zh-CN" altLang="en-US" sz="1800" b="0" i="0" u="none" strike="noStrike" kern="1200" cap="none" spc="0" normalizeH="0" baseline="0" noProof="0" dirty="0">
              <a:ln>
                <a:noFill/>
              </a:ln>
              <a:solidFill>
                <a:srgbClr val="E1A977"/>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sp>
        <p:nvSpPr>
          <p:cNvPr id="3" name="文本框 2"/>
          <p:cNvSpPr txBox="1"/>
          <p:nvPr/>
        </p:nvSpPr>
        <p:spPr>
          <a:xfrm>
            <a:off x="403658" y="865601"/>
            <a:ext cx="9316075" cy="461665"/>
          </a:xfrm>
          <a:prstGeom prst="rect">
            <a:avLst/>
          </a:prstGeom>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06.</a:t>
            </a:r>
            <a:r>
              <a:rPr kumimoji="0" lang="zh-TW"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 </a:t>
            </a:r>
            <a:r>
              <a:rPr kumimoji="0" lang="en-US" altLang="zh-CN"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rPr>
              <a:t>Visualizing Humanities Data: Full text</a:t>
            </a:r>
            <a:endParaRPr kumimoji="0" lang="zh-CN" altLang="en-US" sz="2400" b="0" i="0" u="none" strike="noStrike" kern="1200" cap="none" spc="300" normalizeH="0" baseline="0" noProof="0" dirty="0">
              <a:ln>
                <a:noFill/>
              </a:ln>
              <a:solidFill>
                <a:srgbClr val="05777B"/>
              </a:solidFill>
              <a:effectLst/>
              <a:uLnTx/>
              <a:uFillTx/>
              <a:latin typeface="Times New Roman" panose="02020603050405020304" pitchFamily="18" charset="0"/>
              <a:ea typeface="方正清刻本悦宋简体" panose="02000000000000000000" pitchFamily="2" charset="-122"/>
              <a:cs typeface="Times New Roman" panose="02020603050405020304" pitchFamily="18" charset="0"/>
            </a:endParaRPr>
          </a:p>
        </p:txBody>
      </p:sp>
      <p:pic>
        <p:nvPicPr>
          <p:cNvPr id="5" name="图片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5282" y="1277875"/>
            <a:ext cx="7985918" cy="5321160"/>
          </a:xfrm>
          <a:prstGeom prst="rect">
            <a:avLst/>
          </a:prstGeom>
        </p:spPr>
      </p:pic>
      <p:sp>
        <p:nvSpPr>
          <p:cNvPr id="7" name="文本框 6">
            <a:hlinkClick r:id="rId3"/>
          </p:cNvPr>
          <p:cNvSpPr txBox="1"/>
          <p:nvPr/>
        </p:nvSpPr>
        <p:spPr>
          <a:xfrm>
            <a:off x="8923866" y="2690336"/>
            <a:ext cx="2218267" cy="954107"/>
          </a:xfrm>
          <a:prstGeom prst="rect">
            <a:avLst/>
          </a:prstGeom>
          <a:noFill/>
        </p:spPr>
        <p:txBody>
          <a:bodyPr wrap="square" rtlCol="0">
            <a:spAutoFit/>
          </a:bodyPr>
          <a:lstStyle/>
          <a:p>
            <a:r>
              <a:rPr kumimoji="1" lang="en-US" altLang="zh-CN"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rPr>
              <a:t>To visit online demo</a:t>
            </a:r>
            <a:endParaRPr kumimoji="1" lang="zh-CN" altLang="en-US" sz="2800" b="1" dirty="0">
              <a:ln w="22225">
                <a:solidFill>
                  <a:schemeClr val="accent2"/>
                </a:solidFill>
                <a:prstDash val="solid"/>
              </a:ln>
              <a:solidFill>
                <a:schemeClr val="accent2">
                  <a:lumMod val="40000"/>
                  <a:lumOff val="60000"/>
                </a:schemeClr>
              </a:solidFill>
              <a:latin typeface="Times New Roman" panose="02020603050405020304" pitchFamily="18" charset="0"/>
              <a:cs typeface="Times New Roman" panose="02020603050405020304" pitchFamily="18"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accent6">
            <a:lumMod val="20000"/>
            <a:lumOff val="80000"/>
          </a:schemeClr>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1" y="2077375"/>
            <a:ext cx="12192001" cy="4780625"/>
          </a:xfrm>
          <a:prstGeom prst="rect">
            <a:avLst/>
          </a:prstGeom>
        </p:spPr>
      </p:pic>
      <p:grpSp>
        <p:nvGrpSpPr>
          <p:cNvPr id="20" name="组合 19"/>
          <p:cNvGrpSpPr/>
          <p:nvPr/>
        </p:nvGrpSpPr>
        <p:grpSpPr>
          <a:xfrm rot="16200000">
            <a:off x="4856600" y="-259347"/>
            <a:ext cx="2478798" cy="3737450"/>
            <a:chOff x="5077817" y="1849127"/>
            <a:chExt cx="1838149" cy="3033116"/>
          </a:xfrm>
        </p:grpSpPr>
        <p:sp>
          <p:nvSpPr>
            <p:cNvPr id="21" name="文本框 20"/>
            <p:cNvSpPr txBox="1"/>
            <p:nvPr/>
          </p:nvSpPr>
          <p:spPr>
            <a:xfrm>
              <a:off x="5521934" y="2125733"/>
              <a:ext cx="500549" cy="2401185"/>
            </a:xfrm>
            <a:prstGeom prst="rect">
              <a:avLst/>
            </a:prstGeom>
            <a:noFill/>
          </p:spPr>
          <p:txBody>
            <a:bodyPr vert="eaVert" wrap="square" rtlCol="0">
              <a:spAutoFit/>
            </a:bodyPr>
            <a:lstStyle/>
            <a:p>
              <a:pPr algn="dist"/>
              <a:endParaRPr lang="zh-CN" altLang="en-US" sz="32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23" name="矩形 22"/>
            <p:cNvSpPr/>
            <p:nvPr/>
          </p:nvSpPr>
          <p:spPr>
            <a:xfrm>
              <a:off x="5402664" y="1975757"/>
              <a:ext cx="1386672" cy="2906486"/>
            </a:xfrm>
            <a:prstGeom prst="rect">
              <a:avLst/>
            </a:prstGeom>
            <a:no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714514"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6662706"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5400000">
              <a:off x="3905396" y="3274810"/>
              <a:ext cx="2669689" cy="324848"/>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Presenter: WU Yutong</a:t>
              </a:r>
            </a:p>
          </p:txBody>
        </p:sp>
        <p:cxnSp>
          <p:nvCxnSpPr>
            <p:cNvPr id="27" name="直接连接符 5"/>
            <p:cNvCxnSpPr/>
            <p:nvPr/>
          </p:nvCxnSpPr>
          <p:spPr>
            <a:xfrm>
              <a:off x="6096000"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28" name="直接连接符 11"/>
            <p:cNvCxnSpPr/>
            <p:nvPr/>
          </p:nvCxnSpPr>
          <p:spPr>
            <a:xfrm>
              <a:off x="6151509"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5294630" y="788670"/>
            <a:ext cx="2378075" cy="583565"/>
          </a:xfrm>
          <a:prstGeom prst="rect">
            <a:avLst/>
          </a:prstGeom>
          <a:noFill/>
        </p:spPr>
        <p:txBody>
          <a:bodyPr wrap="square" rtlCol="0">
            <a:spAutoFit/>
          </a:bodyPr>
          <a:lstStyle/>
          <a:p>
            <a:r>
              <a:rPr lang="en-US" altLang="zh-CN" sz="3200">
                <a:solidFill>
                  <a:schemeClr val="accent2"/>
                </a:solidFill>
                <a:latin typeface="Times New Roman Regular" panose="02020603050405020304" charset="0"/>
                <a:cs typeface="Times New Roman Regular" panose="02020603050405020304" charset="0"/>
              </a:rPr>
              <a:t>Part Two</a:t>
            </a:r>
          </a:p>
        </p:txBody>
      </p:sp>
      <p:sp>
        <p:nvSpPr>
          <p:cNvPr id="3" name="文本框 2"/>
          <p:cNvSpPr txBox="1"/>
          <p:nvPr/>
        </p:nvSpPr>
        <p:spPr>
          <a:xfrm>
            <a:off x="4703445" y="1674495"/>
            <a:ext cx="3261360" cy="583565"/>
          </a:xfrm>
          <a:prstGeom prst="rect">
            <a:avLst/>
          </a:prstGeom>
          <a:noFill/>
        </p:spPr>
        <p:txBody>
          <a:bodyPr wrap="square" rtlCol="0">
            <a:noAutofit/>
          </a:bodyPr>
          <a:lstStyle/>
          <a:p>
            <a:r>
              <a:rPr lang="en-US" altLang="zh-CN" sz="2000">
                <a:latin typeface="Times New Roman Regular" panose="02020603050405020304" charset="0"/>
                <a:cs typeface="Times New Roman Regular" panose="02020603050405020304" charset="0"/>
              </a:rPr>
              <a:t>Comparison Between Maps</a:t>
            </a:r>
          </a:p>
        </p:txBody>
      </p:sp>
    </p:spTree>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accent6">
              <a:lumMod val="20000"/>
              <a:lumOff val="80000"/>
            </a:schemeClr>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0" y="1849127"/>
            <a:ext cx="1832457" cy="3033116"/>
            <a:chOff x="0" y="1849127"/>
            <a:chExt cx="1832457" cy="3033116"/>
          </a:xfrm>
          <a:solidFill>
            <a:schemeClr val="bg1"/>
          </a:solidFill>
        </p:grpSpPr>
        <p:sp>
          <p:nvSpPr>
            <p:cNvPr id="16" name="矩形 15"/>
            <p:cNvSpPr/>
            <p:nvPr/>
          </p:nvSpPr>
          <p:spPr>
            <a:xfrm>
              <a:off x="345281" y="1975757"/>
              <a:ext cx="1386672" cy="2906486"/>
            </a:xfrm>
            <a:prstGeom prst="rect">
              <a:avLst/>
            </a:prstGeom>
            <a:grp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31005" y="3029168"/>
              <a:ext cx="171309" cy="17130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1579197" y="1849127"/>
              <a:ext cx="253260" cy="2532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0" y="2277708"/>
              <a:ext cx="329273" cy="236773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WU</a:t>
              </a:r>
            </a:p>
          </p:txBody>
        </p:sp>
        <p:sp>
          <p:nvSpPr>
            <p:cNvPr id="14" name="文本框 13"/>
            <p:cNvSpPr txBox="1"/>
            <p:nvPr/>
          </p:nvSpPr>
          <p:spPr>
            <a:xfrm>
              <a:off x="438150" y="2164722"/>
              <a:ext cx="613410" cy="2601595"/>
            </a:xfrm>
            <a:prstGeom prst="rect">
              <a:avLst/>
            </a:prstGeom>
            <a:grpFill/>
          </p:spPr>
          <p:txBody>
            <a:bodyPr vert="eaVert" wrap="square" rtlCol="0">
              <a:spAutoFit/>
            </a:bodyPr>
            <a:lstStyle/>
            <a:p>
              <a:pPr algn="dist"/>
              <a:r>
                <a:rPr lang="en-US" altLang="zh-CN" sz="2800" dirty="0">
                  <a:solidFill>
                    <a:srgbClr val="E1A977"/>
                  </a:solidFill>
                  <a:latin typeface="方正清刻本悦宋简体" panose="02000000000000000000" pitchFamily="2" charset="-122"/>
                  <a:ea typeface="方正清刻本悦宋简体" panose="02000000000000000000" pitchFamily="2" charset="-122"/>
                </a:rPr>
                <a:t>2</a:t>
              </a:r>
            </a:p>
          </p:txBody>
        </p:sp>
        <p:sp>
          <p:nvSpPr>
            <p:cNvPr id="15" name="文本框 14"/>
            <p:cNvSpPr txBox="1"/>
            <p:nvPr/>
          </p:nvSpPr>
          <p:spPr>
            <a:xfrm>
              <a:off x="1099185" y="2255527"/>
              <a:ext cx="518795" cy="2360930"/>
            </a:xfrm>
            <a:prstGeom prst="rect">
              <a:avLst/>
            </a:prstGeom>
            <a:grpFill/>
          </p:spPr>
          <p:txBody>
            <a:bodyPr vert="eaVert" wrap="square" rtlCol="0">
              <a:no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Workflow</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a:off x="1038617" y="2277708"/>
              <a:ext cx="0" cy="2249191"/>
            </a:xfrm>
            <a:prstGeom prst="line">
              <a:avLst/>
            </a:prstGeom>
            <a:grpFill/>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94126" y="2272657"/>
              <a:ext cx="0" cy="2249191"/>
            </a:xfrm>
            <a:prstGeom prst="line">
              <a:avLst/>
            </a:prstGeom>
            <a:grpFill/>
            <a:ln w="12700">
              <a:solidFill>
                <a:srgbClr val="E1A977"/>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7506669" y="2888340"/>
            <a:ext cx="962027" cy="962027"/>
            <a:chOff x="5331620" y="1809750"/>
            <a:chExt cx="1647825" cy="1647825"/>
          </a:xfrm>
        </p:grpSpPr>
        <p:sp>
          <p:nvSpPr>
            <p:cNvPr id="12" name="椭圆 11"/>
            <p:cNvSpPr/>
            <p:nvPr/>
          </p:nvSpPr>
          <p:spPr>
            <a:xfrm>
              <a:off x="5331620" y="1809750"/>
              <a:ext cx="1647825" cy="1647825"/>
            </a:xfrm>
            <a:prstGeom prst="ellipse">
              <a:avLst/>
            </a:prstGeom>
            <a:solidFill>
              <a:srgbClr val="0577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13" name="Freeform 61"/>
            <p:cNvSpPr>
              <a:spLocks noEditPoints="1"/>
            </p:cNvSpPr>
            <p:nvPr/>
          </p:nvSpPr>
          <p:spPr bwMode="auto">
            <a:xfrm>
              <a:off x="5994401" y="2472531"/>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endParaRPr>
            </a:p>
          </p:txBody>
        </p:sp>
      </p:grpSp>
      <p:grpSp>
        <p:nvGrpSpPr>
          <p:cNvPr id="22" name="组合 21"/>
          <p:cNvGrpSpPr/>
          <p:nvPr/>
        </p:nvGrpSpPr>
        <p:grpSpPr>
          <a:xfrm>
            <a:off x="2642217" y="2888340"/>
            <a:ext cx="962027" cy="962027"/>
            <a:chOff x="1266825" y="1809750"/>
            <a:chExt cx="1647825" cy="1647825"/>
          </a:xfrm>
        </p:grpSpPr>
        <p:sp>
          <p:nvSpPr>
            <p:cNvPr id="23" name="椭圆 22"/>
            <p:cNvSpPr/>
            <p:nvPr/>
          </p:nvSpPr>
          <p:spPr>
            <a:xfrm>
              <a:off x="1266825" y="1809750"/>
              <a:ext cx="1647825" cy="1647825"/>
            </a:xfrm>
            <a:prstGeom prst="ellipse">
              <a:avLst/>
            </a:prstGeom>
            <a:solidFill>
              <a:srgbClr val="0577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24" name="Freeform 96"/>
            <p:cNvSpPr>
              <a:spLocks noEditPoints="1"/>
            </p:cNvSpPr>
            <p:nvPr/>
          </p:nvSpPr>
          <p:spPr bwMode="auto">
            <a:xfrm>
              <a:off x="1929606" y="2472531"/>
              <a:ext cx="322263" cy="322263"/>
            </a:xfrm>
            <a:custGeom>
              <a:avLst/>
              <a:gdLst>
                <a:gd name="T0" fmla="*/ 658 w 1017"/>
                <a:gd name="T1" fmla="*/ 2 h 1017"/>
                <a:gd name="T2" fmla="*/ 600 w 1017"/>
                <a:gd name="T3" fmla="*/ 16 h 1017"/>
                <a:gd name="T4" fmla="*/ 551 w 1017"/>
                <a:gd name="T5" fmla="*/ 36 h 1017"/>
                <a:gd name="T6" fmla="*/ 513 w 1017"/>
                <a:gd name="T7" fmla="*/ 61 h 1017"/>
                <a:gd name="T8" fmla="*/ 393 w 1017"/>
                <a:gd name="T9" fmla="*/ 10 h 1017"/>
                <a:gd name="T10" fmla="*/ 269 w 1017"/>
                <a:gd name="T11" fmla="*/ 3 h 1017"/>
                <a:gd name="T12" fmla="*/ 166 w 1017"/>
                <a:gd name="T13" fmla="*/ 39 h 1017"/>
                <a:gd name="T14" fmla="*/ 82 w 1017"/>
                <a:gd name="T15" fmla="*/ 104 h 1017"/>
                <a:gd name="T16" fmla="*/ 24 w 1017"/>
                <a:gd name="T17" fmla="*/ 194 h 1017"/>
                <a:gd name="T18" fmla="*/ 0 w 1017"/>
                <a:gd name="T19" fmla="*/ 301 h 1017"/>
                <a:gd name="T20" fmla="*/ 13 w 1017"/>
                <a:gd name="T21" fmla="*/ 451 h 1017"/>
                <a:gd name="T22" fmla="*/ 74 w 1017"/>
                <a:gd name="T23" fmla="*/ 625 h 1017"/>
                <a:gd name="T24" fmla="*/ 182 w 1017"/>
                <a:gd name="T25" fmla="*/ 784 h 1017"/>
                <a:gd name="T26" fmla="*/ 333 w 1017"/>
                <a:gd name="T27" fmla="*/ 919 h 1017"/>
                <a:gd name="T28" fmla="*/ 494 w 1017"/>
                <a:gd name="T29" fmla="*/ 1014 h 1017"/>
                <a:gd name="T30" fmla="*/ 550 w 1017"/>
                <a:gd name="T31" fmla="*/ 1000 h 1017"/>
                <a:gd name="T32" fmla="*/ 730 w 1017"/>
                <a:gd name="T33" fmla="*/ 883 h 1017"/>
                <a:gd name="T34" fmla="*/ 869 w 1017"/>
                <a:gd name="T35" fmla="*/ 740 h 1017"/>
                <a:gd name="T36" fmla="*/ 964 w 1017"/>
                <a:gd name="T37" fmla="*/ 577 h 1017"/>
                <a:gd name="T38" fmla="*/ 1013 w 1017"/>
                <a:gd name="T39" fmla="*/ 398 h 1017"/>
                <a:gd name="T40" fmla="*/ 1014 w 1017"/>
                <a:gd name="T41" fmla="*/ 269 h 1017"/>
                <a:gd name="T42" fmla="*/ 978 w 1017"/>
                <a:gd name="T43" fmla="*/ 166 h 1017"/>
                <a:gd name="T44" fmla="*/ 913 w 1017"/>
                <a:gd name="T45" fmla="*/ 82 h 1017"/>
                <a:gd name="T46" fmla="*/ 823 w 1017"/>
                <a:gd name="T47" fmla="*/ 25 h 1017"/>
                <a:gd name="T48" fmla="*/ 715 w 1017"/>
                <a:gd name="T49" fmla="*/ 0 h 1017"/>
                <a:gd name="T50" fmla="*/ 433 w 1017"/>
                <a:gd name="T51" fmla="*/ 909 h 1017"/>
                <a:gd name="T52" fmla="*/ 281 w 1017"/>
                <a:gd name="T53" fmla="*/ 794 h 1017"/>
                <a:gd name="T54" fmla="*/ 167 w 1017"/>
                <a:gd name="T55" fmla="*/ 659 h 1017"/>
                <a:gd name="T56" fmla="*/ 93 w 1017"/>
                <a:gd name="T57" fmla="*/ 506 h 1017"/>
                <a:gd name="T58" fmla="*/ 63 w 1017"/>
                <a:gd name="T59" fmla="*/ 342 h 1017"/>
                <a:gd name="T60" fmla="*/ 75 w 1017"/>
                <a:gd name="T61" fmla="*/ 242 h 1017"/>
                <a:gd name="T62" fmla="*/ 176 w 1017"/>
                <a:gd name="T63" fmla="*/ 107 h 1017"/>
                <a:gd name="T64" fmla="*/ 304 w 1017"/>
                <a:gd name="T65" fmla="*/ 63 h 1017"/>
                <a:gd name="T66" fmla="*/ 411 w 1017"/>
                <a:gd name="T67" fmla="*/ 81 h 1017"/>
                <a:gd name="T68" fmla="*/ 414 w 1017"/>
                <a:gd name="T69" fmla="*/ 178 h 1017"/>
                <a:gd name="T70" fmla="*/ 383 w 1017"/>
                <a:gd name="T71" fmla="*/ 288 h 1017"/>
                <a:gd name="T72" fmla="*/ 390 w 1017"/>
                <a:gd name="T73" fmla="*/ 340 h 1017"/>
                <a:gd name="T74" fmla="*/ 425 w 1017"/>
                <a:gd name="T75" fmla="*/ 348 h 1017"/>
                <a:gd name="T76" fmla="*/ 445 w 1017"/>
                <a:gd name="T77" fmla="*/ 317 h 1017"/>
                <a:gd name="T78" fmla="*/ 462 w 1017"/>
                <a:gd name="T79" fmla="*/ 224 h 1017"/>
                <a:gd name="T80" fmla="*/ 511 w 1017"/>
                <a:gd name="T81" fmla="*/ 146 h 1017"/>
                <a:gd name="T82" fmla="*/ 549 w 1017"/>
                <a:gd name="T83" fmla="*/ 113 h 1017"/>
                <a:gd name="T84" fmla="*/ 591 w 1017"/>
                <a:gd name="T85" fmla="*/ 88 h 1017"/>
                <a:gd name="T86" fmla="*/ 628 w 1017"/>
                <a:gd name="T87" fmla="*/ 74 h 1017"/>
                <a:gd name="T88" fmla="*/ 675 w 1017"/>
                <a:gd name="T89" fmla="*/ 64 h 1017"/>
                <a:gd name="T90" fmla="*/ 750 w 1017"/>
                <a:gd name="T91" fmla="*/ 69 h 1017"/>
                <a:gd name="T92" fmla="*/ 896 w 1017"/>
                <a:gd name="T93" fmla="*/ 157 h 1017"/>
                <a:gd name="T94" fmla="*/ 952 w 1017"/>
                <a:gd name="T95" fmla="*/ 292 h 1017"/>
                <a:gd name="T96" fmla="*/ 946 w 1017"/>
                <a:gd name="T97" fmla="*/ 413 h 1017"/>
                <a:gd name="T98" fmla="*/ 897 w 1017"/>
                <a:gd name="T99" fmla="*/ 573 h 1017"/>
                <a:gd name="T100" fmla="*/ 805 w 1017"/>
                <a:gd name="T101" fmla="*/ 719 h 1017"/>
                <a:gd name="T102" fmla="*/ 675 w 1017"/>
                <a:gd name="T103" fmla="*/ 846 h 1017"/>
                <a:gd name="T104" fmla="*/ 508 w 1017"/>
                <a:gd name="T105" fmla="*/ 950 h 1017"/>
                <a:gd name="T106" fmla="*/ 677 w 1017"/>
                <a:gd name="T107" fmla="*/ 136 h 1017"/>
                <a:gd name="T108" fmla="*/ 669 w 1017"/>
                <a:gd name="T109" fmla="*/ 172 h 1017"/>
                <a:gd name="T110" fmla="*/ 699 w 1017"/>
                <a:gd name="T111" fmla="*/ 191 h 1017"/>
                <a:gd name="T112" fmla="*/ 780 w 1017"/>
                <a:gd name="T113" fmla="*/ 220 h 1017"/>
                <a:gd name="T114" fmla="*/ 824 w 1017"/>
                <a:gd name="T115" fmla="*/ 292 h 1017"/>
                <a:gd name="T116" fmla="*/ 835 w 1017"/>
                <a:gd name="T117" fmla="*/ 340 h 1017"/>
                <a:gd name="T118" fmla="*/ 870 w 1017"/>
                <a:gd name="T119" fmla="*/ 348 h 1017"/>
                <a:gd name="T120" fmla="*/ 890 w 1017"/>
                <a:gd name="T121" fmla="*/ 317 h 1017"/>
                <a:gd name="T122" fmla="*/ 846 w 1017"/>
                <a:gd name="T123" fmla="*/ 196 h 1017"/>
                <a:gd name="T124" fmla="*/ 738 w 1017"/>
                <a:gd name="T125" fmla="*/ 1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699" y="0"/>
                  </a:moveTo>
                  <a:lnTo>
                    <a:pt x="699" y="0"/>
                  </a:lnTo>
                  <a:lnTo>
                    <a:pt x="684" y="0"/>
                  </a:lnTo>
                  <a:lnTo>
                    <a:pt x="669" y="1"/>
                  </a:lnTo>
                  <a:lnTo>
                    <a:pt x="669" y="1"/>
                  </a:lnTo>
                  <a:lnTo>
                    <a:pt x="658" y="2"/>
                  </a:lnTo>
                  <a:lnTo>
                    <a:pt x="658" y="2"/>
                  </a:lnTo>
                  <a:lnTo>
                    <a:pt x="641" y="5"/>
                  </a:lnTo>
                  <a:lnTo>
                    <a:pt x="641" y="5"/>
                  </a:lnTo>
                  <a:lnTo>
                    <a:pt x="628" y="7"/>
                  </a:lnTo>
                  <a:lnTo>
                    <a:pt x="628" y="7"/>
                  </a:lnTo>
                  <a:lnTo>
                    <a:pt x="613" y="12"/>
                  </a:lnTo>
                  <a:lnTo>
                    <a:pt x="613" y="12"/>
                  </a:lnTo>
                  <a:lnTo>
                    <a:pt x="600" y="16"/>
                  </a:lnTo>
                  <a:lnTo>
                    <a:pt x="600" y="16"/>
                  </a:lnTo>
                  <a:lnTo>
                    <a:pt x="588" y="20"/>
                  </a:lnTo>
                  <a:lnTo>
                    <a:pt x="588" y="20"/>
                  </a:lnTo>
                  <a:lnTo>
                    <a:pt x="573" y="27"/>
                  </a:lnTo>
                  <a:lnTo>
                    <a:pt x="558" y="33"/>
                  </a:lnTo>
                  <a:lnTo>
                    <a:pt x="558" y="33"/>
                  </a:lnTo>
                  <a:lnTo>
                    <a:pt x="551" y="36"/>
                  </a:lnTo>
                  <a:lnTo>
                    <a:pt x="551" y="36"/>
                  </a:lnTo>
                  <a:lnTo>
                    <a:pt x="535" y="45"/>
                  </a:lnTo>
                  <a:lnTo>
                    <a:pt x="535" y="45"/>
                  </a:lnTo>
                  <a:lnTo>
                    <a:pt x="528" y="50"/>
                  </a:lnTo>
                  <a:lnTo>
                    <a:pt x="528" y="50"/>
                  </a:lnTo>
                  <a:lnTo>
                    <a:pt x="513" y="61"/>
                  </a:lnTo>
                  <a:lnTo>
                    <a:pt x="513" y="61"/>
                  </a:lnTo>
                  <a:lnTo>
                    <a:pt x="508" y="63"/>
                  </a:lnTo>
                  <a:lnTo>
                    <a:pt x="508" y="63"/>
                  </a:lnTo>
                  <a:lnTo>
                    <a:pt x="487" y="49"/>
                  </a:lnTo>
                  <a:lnTo>
                    <a:pt x="465" y="36"/>
                  </a:lnTo>
                  <a:lnTo>
                    <a:pt x="442" y="26"/>
                  </a:lnTo>
                  <a:lnTo>
                    <a:pt x="418" y="16"/>
                  </a:lnTo>
                  <a:lnTo>
                    <a:pt x="393" y="10"/>
                  </a:lnTo>
                  <a:lnTo>
                    <a:pt x="369" y="4"/>
                  </a:lnTo>
                  <a:lnTo>
                    <a:pt x="343" y="1"/>
                  </a:lnTo>
                  <a:lnTo>
                    <a:pt x="317" y="0"/>
                  </a:lnTo>
                  <a:lnTo>
                    <a:pt x="317" y="0"/>
                  </a:lnTo>
                  <a:lnTo>
                    <a:pt x="301" y="0"/>
                  </a:lnTo>
                  <a:lnTo>
                    <a:pt x="285" y="1"/>
                  </a:lnTo>
                  <a:lnTo>
                    <a:pt x="269" y="3"/>
                  </a:lnTo>
                  <a:lnTo>
                    <a:pt x="253" y="6"/>
                  </a:lnTo>
                  <a:lnTo>
                    <a:pt x="238" y="10"/>
                  </a:lnTo>
                  <a:lnTo>
                    <a:pt x="223" y="14"/>
                  </a:lnTo>
                  <a:lnTo>
                    <a:pt x="208" y="19"/>
                  </a:lnTo>
                  <a:lnTo>
                    <a:pt x="194" y="25"/>
                  </a:lnTo>
                  <a:lnTo>
                    <a:pt x="180" y="31"/>
                  </a:lnTo>
                  <a:lnTo>
                    <a:pt x="166" y="39"/>
                  </a:lnTo>
                  <a:lnTo>
                    <a:pt x="152" y="46"/>
                  </a:lnTo>
                  <a:lnTo>
                    <a:pt x="139" y="55"/>
                  </a:lnTo>
                  <a:lnTo>
                    <a:pt x="127" y="63"/>
                  </a:lnTo>
                  <a:lnTo>
                    <a:pt x="116" y="73"/>
                  </a:lnTo>
                  <a:lnTo>
                    <a:pt x="104" y="82"/>
                  </a:lnTo>
                  <a:lnTo>
                    <a:pt x="93" y="93"/>
                  </a:lnTo>
                  <a:lnTo>
                    <a:pt x="82" y="104"/>
                  </a:lnTo>
                  <a:lnTo>
                    <a:pt x="72" y="116"/>
                  </a:lnTo>
                  <a:lnTo>
                    <a:pt x="63" y="128"/>
                  </a:lnTo>
                  <a:lnTo>
                    <a:pt x="53" y="140"/>
                  </a:lnTo>
                  <a:lnTo>
                    <a:pt x="46" y="153"/>
                  </a:lnTo>
                  <a:lnTo>
                    <a:pt x="37" y="166"/>
                  </a:lnTo>
                  <a:lnTo>
                    <a:pt x="31" y="180"/>
                  </a:lnTo>
                  <a:lnTo>
                    <a:pt x="24" y="194"/>
                  </a:lnTo>
                  <a:lnTo>
                    <a:pt x="19" y="208"/>
                  </a:lnTo>
                  <a:lnTo>
                    <a:pt x="14" y="223"/>
                  </a:lnTo>
                  <a:lnTo>
                    <a:pt x="9" y="238"/>
                  </a:lnTo>
                  <a:lnTo>
                    <a:pt x="6" y="254"/>
                  </a:lnTo>
                  <a:lnTo>
                    <a:pt x="3" y="269"/>
                  </a:lnTo>
                  <a:lnTo>
                    <a:pt x="1" y="285"/>
                  </a:lnTo>
                  <a:lnTo>
                    <a:pt x="0" y="301"/>
                  </a:lnTo>
                  <a:lnTo>
                    <a:pt x="0" y="317"/>
                  </a:lnTo>
                  <a:lnTo>
                    <a:pt x="0" y="317"/>
                  </a:lnTo>
                  <a:lnTo>
                    <a:pt x="0" y="344"/>
                  </a:lnTo>
                  <a:lnTo>
                    <a:pt x="2" y="371"/>
                  </a:lnTo>
                  <a:lnTo>
                    <a:pt x="4" y="398"/>
                  </a:lnTo>
                  <a:lnTo>
                    <a:pt x="8" y="425"/>
                  </a:lnTo>
                  <a:lnTo>
                    <a:pt x="13" y="451"/>
                  </a:lnTo>
                  <a:lnTo>
                    <a:pt x="18" y="476"/>
                  </a:lnTo>
                  <a:lnTo>
                    <a:pt x="25" y="502"/>
                  </a:lnTo>
                  <a:lnTo>
                    <a:pt x="33" y="527"/>
                  </a:lnTo>
                  <a:lnTo>
                    <a:pt x="41" y="552"/>
                  </a:lnTo>
                  <a:lnTo>
                    <a:pt x="51" y="577"/>
                  </a:lnTo>
                  <a:lnTo>
                    <a:pt x="62" y="602"/>
                  </a:lnTo>
                  <a:lnTo>
                    <a:pt x="74" y="625"/>
                  </a:lnTo>
                  <a:lnTo>
                    <a:pt x="87" y="649"/>
                  </a:lnTo>
                  <a:lnTo>
                    <a:pt x="100" y="673"/>
                  </a:lnTo>
                  <a:lnTo>
                    <a:pt x="116" y="696"/>
                  </a:lnTo>
                  <a:lnTo>
                    <a:pt x="131" y="719"/>
                  </a:lnTo>
                  <a:lnTo>
                    <a:pt x="147" y="740"/>
                  </a:lnTo>
                  <a:lnTo>
                    <a:pt x="164" y="763"/>
                  </a:lnTo>
                  <a:lnTo>
                    <a:pt x="182" y="784"/>
                  </a:lnTo>
                  <a:lnTo>
                    <a:pt x="201" y="805"/>
                  </a:lnTo>
                  <a:lnTo>
                    <a:pt x="222" y="825"/>
                  </a:lnTo>
                  <a:lnTo>
                    <a:pt x="242" y="845"/>
                  </a:lnTo>
                  <a:lnTo>
                    <a:pt x="264" y="865"/>
                  </a:lnTo>
                  <a:lnTo>
                    <a:pt x="286" y="883"/>
                  </a:lnTo>
                  <a:lnTo>
                    <a:pt x="310" y="902"/>
                  </a:lnTo>
                  <a:lnTo>
                    <a:pt x="333" y="919"/>
                  </a:lnTo>
                  <a:lnTo>
                    <a:pt x="358" y="937"/>
                  </a:lnTo>
                  <a:lnTo>
                    <a:pt x="384" y="954"/>
                  </a:lnTo>
                  <a:lnTo>
                    <a:pt x="411" y="970"/>
                  </a:lnTo>
                  <a:lnTo>
                    <a:pt x="437" y="985"/>
                  </a:lnTo>
                  <a:lnTo>
                    <a:pt x="465" y="1000"/>
                  </a:lnTo>
                  <a:lnTo>
                    <a:pt x="494" y="1014"/>
                  </a:lnTo>
                  <a:lnTo>
                    <a:pt x="494" y="1014"/>
                  </a:lnTo>
                  <a:lnTo>
                    <a:pt x="501" y="1017"/>
                  </a:lnTo>
                  <a:lnTo>
                    <a:pt x="508" y="1017"/>
                  </a:lnTo>
                  <a:lnTo>
                    <a:pt x="508" y="1017"/>
                  </a:lnTo>
                  <a:lnTo>
                    <a:pt x="515" y="1017"/>
                  </a:lnTo>
                  <a:lnTo>
                    <a:pt x="522" y="1014"/>
                  </a:lnTo>
                  <a:lnTo>
                    <a:pt x="522" y="1014"/>
                  </a:lnTo>
                  <a:lnTo>
                    <a:pt x="550" y="1000"/>
                  </a:lnTo>
                  <a:lnTo>
                    <a:pt x="578" y="985"/>
                  </a:lnTo>
                  <a:lnTo>
                    <a:pt x="606" y="970"/>
                  </a:lnTo>
                  <a:lnTo>
                    <a:pt x="632" y="954"/>
                  </a:lnTo>
                  <a:lnTo>
                    <a:pt x="657" y="937"/>
                  </a:lnTo>
                  <a:lnTo>
                    <a:pt x="683" y="919"/>
                  </a:lnTo>
                  <a:lnTo>
                    <a:pt x="707" y="902"/>
                  </a:lnTo>
                  <a:lnTo>
                    <a:pt x="730" y="883"/>
                  </a:lnTo>
                  <a:lnTo>
                    <a:pt x="753" y="865"/>
                  </a:lnTo>
                  <a:lnTo>
                    <a:pt x="774" y="845"/>
                  </a:lnTo>
                  <a:lnTo>
                    <a:pt x="795" y="825"/>
                  </a:lnTo>
                  <a:lnTo>
                    <a:pt x="815" y="805"/>
                  </a:lnTo>
                  <a:lnTo>
                    <a:pt x="833" y="784"/>
                  </a:lnTo>
                  <a:lnTo>
                    <a:pt x="852" y="763"/>
                  </a:lnTo>
                  <a:lnTo>
                    <a:pt x="869" y="740"/>
                  </a:lnTo>
                  <a:lnTo>
                    <a:pt x="886" y="719"/>
                  </a:lnTo>
                  <a:lnTo>
                    <a:pt x="901" y="696"/>
                  </a:lnTo>
                  <a:lnTo>
                    <a:pt x="916" y="673"/>
                  </a:lnTo>
                  <a:lnTo>
                    <a:pt x="929" y="649"/>
                  </a:lnTo>
                  <a:lnTo>
                    <a:pt x="942" y="625"/>
                  </a:lnTo>
                  <a:lnTo>
                    <a:pt x="953" y="602"/>
                  </a:lnTo>
                  <a:lnTo>
                    <a:pt x="964" y="577"/>
                  </a:lnTo>
                  <a:lnTo>
                    <a:pt x="974" y="552"/>
                  </a:lnTo>
                  <a:lnTo>
                    <a:pt x="984" y="527"/>
                  </a:lnTo>
                  <a:lnTo>
                    <a:pt x="991" y="502"/>
                  </a:lnTo>
                  <a:lnTo>
                    <a:pt x="997" y="476"/>
                  </a:lnTo>
                  <a:lnTo>
                    <a:pt x="1004" y="451"/>
                  </a:lnTo>
                  <a:lnTo>
                    <a:pt x="1008" y="425"/>
                  </a:lnTo>
                  <a:lnTo>
                    <a:pt x="1013" y="398"/>
                  </a:lnTo>
                  <a:lnTo>
                    <a:pt x="1015" y="371"/>
                  </a:lnTo>
                  <a:lnTo>
                    <a:pt x="1017" y="344"/>
                  </a:lnTo>
                  <a:lnTo>
                    <a:pt x="1017" y="317"/>
                  </a:lnTo>
                  <a:lnTo>
                    <a:pt x="1017" y="317"/>
                  </a:lnTo>
                  <a:lnTo>
                    <a:pt x="1017" y="301"/>
                  </a:lnTo>
                  <a:lnTo>
                    <a:pt x="1016" y="285"/>
                  </a:lnTo>
                  <a:lnTo>
                    <a:pt x="1014" y="269"/>
                  </a:lnTo>
                  <a:lnTo>
                    <a:pt x="1010" y="254"/>
                  </a:lnTo>
                  <a:lnTo>
                    <a:pt x="1007" y="238"/>
                  </a:lnTo>
                  <a:lnTo>
                    <a:pt x="1003" y="223"/>
                  </a:lnTo>
                  <a:lnTo>
                    <a:pt x="997" y="208"/>
                  </a:lnTo>
                  <a:lnTo>
                    <a:pt x="992" y="194"/>
                  </a:lnTo>
                  <a:lnTo>
                    <a:pt x="986" y="180"/>
                  </a:lnTo>
                  <a:lnTo>
                    <a:pt x="978" y="166"/>
                  </a:lnTo>
                  <a:lnTo>
                    <a:pt x="971" y="153"/>
                  </a:lnTo>
                  <a:lnTo>
                    <a:pt x="962" y="140"/>
                  </a:lnTo>
                  <a:lnTo>
                    <a:pt x="953" y="128"/>
                  </a:lnTo>
                  <a:lnTo>
                    <a:pt x="944" y="116"/>
                  </a:lnTo>
                  <a:lnTo>
                    <a:pt x="934" y="104"/>
                  </a:lnTo>
                  <a:lnTo>
                    <a:pt x="923" y="93"/>
                  </a:lnTo>
                  <a:lnTo>
                    <a:pt x="913" y="82"/>
                  </a:lnTo>
                  <a:lnTo>
                    <a:pt x="901" y="73"/>
                  </a:lnTo>
                  <a:lnTo>
                    <a:pt x="889" y="63"/>
                  </a:lnTo>
                  <a:lnTo>
                    <a:pt x="876" y="55"/>
                  </a:lnTo>
                  <a:lnTo>
                    <a:pt x="863" y="46"/>
                  </a:lnTo>
                  <a:lnTo>
                    <a:pt x="850" y="39"/>
                  </a:lnTo>
                  <a:lnTo>
                    <a:pt x="837" y="31"/>
                  </a:lnTo>
                  <a:lnTo>
                    <a:pt x="823" y="25"/>
                  </a:lnTo>
                  <a:lnTo>
                    <a:pt x="809" y="19"/>
                  </a:lnTo>
                  <a:lnTo>
                    <a:pt x="794" y="14"/>
                  </a:lnTo>
                  <a:lnTo>
                    <a:pt x="779" y="10"/>
                  </a:lnTo>
                  <a:lnTo>
                    <a:pt x="763" y="6"/>
                  </a:lnTo>
                  <a:lnTo>
                    <a:pt x="747" y="3"/>
                  </a:lnTo>
                  <a:lnTo>
                    <a:pt x="731" y="1"/>
                  </a:lnTo>
                  <a:lnTo>
                    <a:pt x="715" y="0"/>
                  </a:lnTo>
                  <a:lnTo>
                    <a:pt x="699" y="0"/>
                  </a:lnTo>
                  <a:lnTo>
                    <a:pt x="699" y="0"/>
                  </a:lnTo>
                  <a:close/>
                  <a:moveTo>
                    <a:pt x="508" y="950"/>
                  </a:moveTo>
                  <a:lnTo>
                    <a:pt x="508" y="950"/>
                  </a:lnTo>
                  <a:lnTo>
                    <a:pt x="482" y="937"/>
                  </a:lnTo>
                  <a:lnTo>
                    <a:pt x="457" y="924"/>
                  </a:lnTo>
                  <a:lnTo>
                    <a:pt x="433" y="909"/>
                  </a:lnTo>
                  <a:lnTo>
                    <a:pt x="408" y="894"/>
                  </a:lnTo>
                  <a:lnTo>
                    <a:pt x="386" y="879"/>
                  </a:lnTo>
                  <a:lnTo>
                    <a:pt x="363" y="863"/>
                  </a:lnTo>
                  <a:lnTo>
                    <a:pt x="342" y="846"/>
                  </a:lnTo>
                  <a:lnTo>
                    <a:pt x="320" y="829"/>
                  </a:lnTo>
                  <a:lnTo>
                    <a:pt x="300" y="812"/>
                  </a:lnTo>
                  <a:lnTo>
                    <a:pt x="281" y="794"/>
                  </a:lnTo>
                  <a:lnTo>
                    <a:pt x="263" y="776"/>
                  </a:lnTo>
                  <a:lnTo>
                    <a:pt x="244" y="757"/>
                  </a:lnTo>
                  <a:lnTo>
                    <a:pt x="227" y="738"/>
                  </a:lnTo>
                  <a:lnTo>
                    <a:pt x="211" y="719"/>
                  </a:lnTo>
                  <a:lnTo>
                    <a:pt x="196" y="699"/>
                  </a:lnTo>
                  <a:lnTo>
                    <a:pt x="181" y="679"/>
                  </a:lnTo>
                  <a:lnTo>
                    <a:pt x="167" y="659"/>
                  </a:lnTo>
                  <a:lnTo>
                    <a:pt x="154" y="637"/>
                  </a:lnTo>
                  <a:lnTo>
                    <a:pt x="141" y="617"/>
                  </a:lnTo>
                  <a:lnTo>
                    <a:pt x="131" y="595"/>
                  </a:lnTo>
                  <a:lnTo>
                    <a:pt x="120" y="573"/>
                  </a:lnTo>
                  <a:lnTo>
                    <a:pt x="110" y="551"/>
                  </a:lnTo>
                  <a:lnTo>
                    <a:pt x="102" y="529"/>
                  </a:lnTo>
                  <a:lnTo>
                    <a:pt x="93" y="506"/>
                  </a:lnTo>
                  <a:lnTo>
                    <a:pt x="87" y="484"/>
                  </a:lnTo>
                  <a:lnTo>
                    <a:pt x="80" y="460"/>
                  </a:lnTo>
                  <a:lnTo>
                    <a:pt x="75" y="437"/>
                  </a:lnTo>
                  <a:lnTo>
                    <a:pt x="70" y="413"/>
                  </a:lnTo>
                  <a:lnTo>
                    <a:pt x="67" y="389"/>
                  </a:lnTo>
                  <a:lnTo>
                    <a:pt x="65" y="366"/>
                  </a:lnTo>
                  <a:lnTo>
                    <a:pt x="63" y="342"/>
                  </a:lnTo>
                  <a:lnTo>
                    <a:pt x="63" y="317"/>
                  </a:lnTo>
                  <a:lnTo>
                    <a:pt x="63" y="317"/>
                  </a:lnTo>
                  <a:lnTo>
                    <a:pt x="63" y="305"/>
                  </a:lnTo>
                  <a:lnTo>
                    <a:pt x="64" y="292"/>
                  </a:lnTo>
                  <a:lnTo>
                    <a:pt x="66" y="279"/>
                  </a:lnTo>
                  <a:lnTo>
                    <a:pt x="68" y="267"/>
                  </a:lnTo>
                  <a:lnTo>
                    <a:pt x="75" y="242"/>
                  </a:lnTo>
                  <a:lnTo>
                    <a:pt x="83" y="219"/>
                  </a:lnTo>
                  <a:lnTo>
                    <a:pt x="94" y="196"/>
                  </a:lnTo>
                  <a:lnTo>
                    <a:pt x="106" y="176"/>
                  </a:lnTo>
                  <a:lnTo>
                    <a:pt x="121" y="157"/>
                  </a:lnTo>
                  <a:lnTo>
                    <a:pt x="137" y="138"/>
                  </a:lnTo>
                  <a:lnTo>
                    <a:pt x="155" y="121"/>
                  </a:lnTo>
                  <a:lnTo>
                    <a:pt x="176" y="107"/>
                  </a:lnTo>
                  <a:lnTo>
                    <a:pt x="196" y="94"/>
                  </a:lnTo>
                  <a:lnTo>
                    <a:pt x="219" y="84"/>
                  </a:lnTo>
                  <a:lnTo>
                    <a:pt x="242" y="75"/>
                  </a:lnTo>
                  <a:lnTo>
                    <a:pt x="266" y="69"/>
                  </a:lnTo>
                  <a:lnTo>
                    <a:pt x="279" y="66"/>
                  </a:lnTo>
                  <a:lnTo>
                    <a:pt x="291" y="64"/>
                  </a:lnTo>
                  <a:lnTo>
                    <a:pt x="304" y="63"/>
                  </a:lnTo>
                  <a:lnTo>
                    <a:pt x="317" y="63"/>
                  </a:lnTo>
                  <a:lnTo>
                    <a:pt x="317" y="63"/>
                  </a:lnTo>
                  <a:lnTo>
                    <a:pt x="337" y="64"/>
                  </a:lnTo>
                  <a:lnTo>
                    <a:pt x="356" y="66"/>
                  </a:lnTo>
                  <a:lnTo>
                    <a:pt x="374" y="70"/>
                  </a:lnTo>
                  <a:lnTo>
                    <a:pt x="392" y="75"/>
                  </a:lnTo>
                  <a:lnTo>
                    <a:pt x="411" y="81"/>
                  </a:lnTo>
                  <a:lnTo>
                    <a:pt x="428" y="89"/>
                  </a:lnTo>
                  <a:lnTo>
                    <a:pt x="444" y="98"/>
                  </a:lnTo>
                  <a:lnTo>
                    <a:pt x="460" y="108"/>
                  </a:lnTo>
                  <a:lnTo>
                    <a:pt x="460" y="108"/>
                  </a:lnTo>
                  <a:lnTo>
                    <a:pt x="443" y="130"/>
                  </a:lnTo>
                  <a:lnTo>
                    <a:pt x="427" y="153"/>
                  </a:lnTo>
                  <a:lnTo>
                    <a:pt x="414" y="178"/>
                  </a:lnTo>
                  <a:lnTo>
                    <a:pt x="402" y="204"/>
                  </a:lnTo>
                  <a:lnTo>
                    <a:pt x="398" y="218"/>
                  </a:lnTo>
                  <a:lnTo>
                    <a:pt x="393" y="231"/>
                  </a:lnTo>
                  <a:lnTo>
                    <a:pt x="389" y="245"/>
                  </a:lnTo>
                  <a:lnTo>
                    <a:pt x="386" y="258"/>
                  </a:lnTo>
                  <a:lnTo>
                    <a:pt x="384" y="273"/>
                  </a:lnTo>
                  <a:lnTo>
                    <a:pt x="383" y="288"/>
                  </a:lnTo>
                  <a:lnTo>
                    <a:pt x="382" y="302"/>
                  </a:lnTo>
                  <a:lnTo>
                    <a:pt x="381" y="317"/>
                  </a:lnTo>
                  <a:lnTo>
                    <a:pt x="381" y="317"/>
                  </a:lnTo>
                  <a:lnTo>
                    <a:pt x="382" y="324"/>
                  </a:lnTo>
                  <a:lnTo>
                    <a:pt x="384" y="330"/>
                  </a:lnTo>
                  <a:lnTo>
                    <a:pt x="386" y="336"/>
                  </a:lnTo>
                  <a:lnTo>
                    <a:pt x="390" y="340"/>
                  </a:lnTo>
                  <a:lnTo>
                    <a:pt x="394" y="344"/>
                  </a:lnTo>
                  <a:lnTo>
                    <a:pt x="400" y="348"/>
                  </a:lnTo>
                  <a:lnTo>
                    <a:pt x="406" y="349"/>
                  </a:lnTo>
                  <a:lnTo>
                    <a:pt x="413" y="350"/>
                  </a:lnTo>
                  <a:lnTo>
                    <a:pt x="413" y="350"/>
                  </a:lnTo>
                  <a:lnTo>
                    <a:pt x="419" y="349"/>
                  </a:lnTo>
                  <a:lnTo>
                    <a:pt x="425" y="348"/>
                  </a:lnTo>
                  <a:lnTo>
                    <a:pt x="431" y="344"/>
                  </a:lnTo>
                  <a:lnTo>
                    <a:pt x="435" y="340"/>
                  </a:lnTo>
                  <a:lnTo>
                    <a:pt x="440" y="336"/>
                  </a:lnTo>
                  <a:lnTo>
                    <a:pt x="442" y="330"/>
                  </a:lnTo>
                  <a:lnTo>
                    <a:pt x="444" y="324"/>
                  </a:lnTo>
                  <a:lnTo>
                    <a:pt x="445" y="317"/>
                  </a:lnTo>
                  <a:lnTo>
                    <a:pt x="445" y="317"/>
                  </a:lnTo>
                  <a:lnTo>
                    <a:pt x="445" y="304"/>
                  </a:lnTo>
                  <a:lnTo>
                    <a:pt x="446" y="290"/>
                  </a:lnTo>
                  <a:lnTo>
                    <a:pt x="448" y="276"/>
                  </a:lnTo>
                  <a:lnTo>
                    <a:pt x="450" y="263"/>
                  </a:lnTo>
                  <a:lnTo>
                    <a:pt x="453" y="250"/>
                  </a:lnTo>
                  <a:lnTo>
                    <a:pt x="458" y="237"/>
                  </a:lnTo>
                  <a:lnTo>
                    <a:pt x="462" y="224"/>
                  </a:lnTo>
                  <a:lnTo>
                    <a:pt x="467" y="211"/>
                  </a:lnTo>
                  <a:lnTo>
                    <a:pt x="474" y="199"/>
                  </a:lnTo>
                  <a:lnTo>
                    <a:pt x="480" y="189"/>
                  </a:lnTo>
                  <a:lnTo>
                    <a:pt x="487" y="177"/>
                  </a:lnTo>
                  <a:lnTo>
                    <a:pt x="495" y="166"/>
                  </a:lnTo>
                  <a:lnTo>
                    <a:pt x="503" y="155"/>
                  </a:lnTo>
                  <a:lnTo>
                    <a:pt x="511" y="146"/>
                  </a:lnTo>
                  <a:lnTo>
                    <a:pt x="521" y="136"/>
                  </a:lnTo>
                  <a:lnTo>
                    <a:pt x="531" y="128"/>
                  </a:lnTo>
                  <a:lnTo>
                    <a:pt x="531" y="128"/>
                  </a:lnTo>
                  <a:lnTo>
                    <a:pt x="546" y="115"/>
                  </a:lnTo>
                  <a:lnTo>
                    <a:pt x="546" y="115"/>
                  </a:lnTo>
                  <a:lnTo>
                    <a:pt x="549" y="113"/>
                  </a:lnTo>
                  <a:lnTo>
                    <a:pt x="549" y="113"/>
                  </a:lnTo>
                  <a:lnTo>
                    <a:pt x="565" y="102"/>
                  </a:lnTo>
                  <a:lnTo>
                    <a:pt x="565" y="102"/>
                  </a:lnTo>
                  <a:lnTo>
                    <a:pt x="569" y="100"/>
                  </a:lnTo>
                  <a:lnTo>
                    <a:pt x="569" y="100"/>
                  </a:lnTo>
                  <a:lnTo>
                    <a:pt x="584" y="91"/>
                  </a:lnTo>
                  <a:lnTo>
                    <a:pt x="584" y="91"/>
                  </a:lnTo>
                  <a:lnTo>
                    <a:pt x="591" y="88"/>
                  </a:lnTo>
                  <a:lnTo>
                    <a:pt x="591" y="88"/>
                  </a:lnTo>
                  <a:lnTo>
                    <a:pt x="606" y="81"/>
                  </a:lnTo>
                  <a:lnTo>
                    <a:pt x="606" y="81"/>
                  </a:lnTo>
                  <a:lnTo>
                    <a:pt x="613" y="78"/>
                  </a:lnTo>
                  <a:lnTo>
                    <a:pt x="613" y="78"/>
                  </a:lnTo>
                  <a:lnTo>
                    <a:pt x="628" y="74"/>
                  </a:lnTo>
                  <a:lnTo>
                    <a:pt x="628" y="74"/>
                  </a:lnTo>
                  <a:lnTo>
                    <a:pt x="637" y="72"/>
                  </a:lnTo>
                  <a:lnTo>
                    <a:pt x="637" y="72"/>
                  </a:lnTo>
                  <a:lnTo>
                    <a:pt x="651" y="69"/>
                  </a:lnTo>
                  <a:lnTo>
                    <a:pt x="651" y="69"/>
                  </a:lnTo>
                  <a:lnTo>
                    <a:pt x="664" y="66"/>
                  </a:lnTo>
                  <a:lnTo>
                    <a:pt x="664" y="66"/>
                  </a:lnTo>
                  <a:lnTo>
                    <a:pt x="675" y="64"/>
                  </a:lnTo>
                  <a:lnTo>
                    <a:pt x="675" y="64"/>
                  </a:lnTo>
                  <a:lnTo>
                    <a:pt x="699" y="63"/>
                  </a:lnTo>
                  <a:lnTo>
                    <a:pt x="699" y="63"/>
                  </a:lnTo>
                  <a:lnTo>
                    <a:pt x="712" y="63"/>
                  </a:lnTo>
                  <a:lnTo>
                    <a:pt x="725" y="64"/>
                  </a:lnTo>
                  <a:lnTo>
                    <a:pt x="738" y="66"/>
                  </a:lnTo>
                  <a:lnTo>
                    <a:pt x="750" y="69"/>
                  </a:lnTo>
                  <a:lnTo>
                    <a:pt x="774" y="75"/>
                  </a:lnTo>
                  <a:lnTo>
                    <a:pt x="798" y="84"/>
                  </a:lnTo>
                  <a:lnTo>
                    <a:pt x="820" y="94"/>
                  </a:lnTo>
                  <a:lnTo>
                    <a:pt x="841" y="107"/>
                  </a:lnTo>
                  <a:lnTo>
                    <a:pt x="860" y="121"/>
                  </a:lnTo>
                  <a:lnTo>
                    <a:pt x="878" y="138"/>
                  </a:lnTo>
                  <a:lnTo>
                    <a:pt x="896" y="157"/>
                  </a:lnTo>
                  <a:lnTo>
                    <a:pt x="910" y="176"/>
                  </a:lnTo>
                  <a:lnTo>
                    <a:pt x="922" y="196"/>
                  </a:lnTo>
                  <a:lnTo>
                    <a:pt x="933" y="219"/>
                  </a:lnTo>
                  <a:lnTo>
                    <a:pt x="942" y="242"/>
                  </a:lnTo>
                  <a:lnTo>
                    <a:pt x="948" y="267"/>
                  </a:lnTo>
                  <a:lnTo>
                    <a:pt x="950" y="279"/>
                  </a:lnTo>
                  <a:lnTo>
                    <a:pt x="952" y="292"/>
                  </a:lnTo>
                  <a:lnTo>
                    <a:pt x="953" y="305"/>
                  </a:lnTo>
                  <a:lnTo>
                    <a:pt x="953" y="317"/>
                  </a:lnTo>
                  <a:lnTo>
                    <a:pt x="953" y="317"/>
                  </a:lnTo>
                  <a:lnTo>
                    <a:pt x="952" y="342"/>
                  </a:lnTo>
                  <a:lnTo>
                    <a:pt x="951" y="366"/>
                  </a:lnTo>
                  <a:lnTo>
                    <a:pt x="949" y="389"/>
                  </a:lnTo>
                  <a:lnTo>
                    <a:pt x="946" y="413"/>
                  </a:lnTo>
                  <a:lnTo>
                    <a:pt x="942" y="437"/>
                  </a:lnTo>
                  <a:lnTo>
                    <a:pt x="936" y="460"/>
                  </a:lnTo>
                  <a:lnTo>
                    <a:pt x="930" y="484"/>
                  </a:lnTo>
                  <a:lnTo>
                    <a:pt x="923" y="506"/>
                  </a:lnTo>
                  <a:lnTo>
                    <a:pt x="915" y="529"/>
                  </a:lnTo>
                  <a:lnTo>
                    <a:pt x="906" y="551"/>
                  </a:lnTo>
                  <a:lnTo>
                    <a:pt x="897" y="573"/>
                  </a:lnTo>
                  <a:lnTo>
                    <a:pt x="886" y="595"/>
                  </a:lnTo>
                  <a:lnTo>
                    <a:pt x="875" y="617"/>
                  </a:lnTo>
                  <a:lnTo>
                    <a:pt x="862" y="637"/>
                  </a:lnTo>
                  <a:lnTo>
                    <a:pt x="849" y="659"/>
                  </a:lnTo>
                  <a:lnTo>
                    <a:pt x="835" y="679"/>
                  </a:lnTo>
                  <a:lnTo>
                    <a:pt x="820" y="699"/>
                  </a:lnTo>
                  <a:lnTo>
                    <a:pt x="805" y="719"/>
                  </a:lnTo>
                  <a:lnTo>
                    <a:pt x="788" y="738"/>
                  </a:lnTo>
                  <a:lnTo>
                    <a:pt x="771" y="757"/>
                  </a:lnTo>
                  <a:lnTo>
                    <a:pt x="754" y="776"/>
                  </a:lnTo>
                  <a:lnTo>
                    <a:pt x="735" y="794"/>
                  </a:lnTo>
                  <a:lnTo>
                    <a:pt x="715" y="812"/>
                  </a:lnTo>
                  <a:lnTo>
                    <a:pt x="695" y="829"/>
                  </a:lnTo>
                  <a:lnTo>
                    <a:pt x="675" y="846"/>
                  </a:lnTo>
                  <a:lnTo>
                    <a:pt x="653" y="863"/>
                  </a:lnTo>
                  <a:lnTo>
                    <a:pt x="631" y="879"/>
                  </a:lnTo>
                  <a:lnTo>
                    <a:pt x="607" y="894"/>
                  </a:lnTo>
                  <a:lnTo>
                    <a:pt x="583" y="909"/>
                  </a:lnTo>
                  <a:lnTo>
                    <a:pt x="559" y="924"/>
                  </a:lnTo>
                  <a:lnTo>
                    <a:pt x="534" y="937"/>
                  </a:lnTo>
                  <a:lnTo>
                    <a:pt x="508" y="950"/>
                  </a:lnTo>
                  <a:lnTo>
                    <a:pt x="508" y="950"/>
                  </a:lnTo>
                  <a:close/>
                  <a:moveTo>
                    <a:pt x="699" y="126"/>
                  </a:moveTo>
                  <a:lnTo>
                    <a:pt x="699" y="126"/>
                  </a:lnTo>
                  <a:lnTo>
                    <a:pt x="693" y="128"/>
                  </a:lnTo>
                  <a:lnTo>
                    <a:pt x="686" y="130"/>
                  </a:lnTo>
                  <a:lnTo>
                    <a:pt x="681" y="132"/>
                  </a:lnTo>
                  <a:lnTo>
                    <a:pt x="677" y="136"/>
                  </a:lnTo>
                  <a:lnTo>
                    <a:pt x="672" y="140"/>
                  </a:lnTo>
                  <a:lnTo>
                    <a:pt x="669" y="147"/>
                  </a:lnTo>
                  <a:lnTo>
                    <a:pt x="668" y="152"/>
                  </a:lnTo>
                  <a:lnTo>
                    <a:pt x="667" y="159"/>
                  </a:lnTo>
                  <a:lnTo>
                    <a:pt x="667" y="159"/>
                  </a:lnTo>
                  <a:lnTo>
                    <a:pt x="668" y="165"/>
                  </a:lnTo>
                  <a:lnTo>
                    <a:pt x="669" y="172"/>
                  </a:lnTo>
                  <a:lnTo>
                    <a:pt x="672" y="177"/>
                  </a:lnTo>
                  <a:lnTo>
                    <a:pt x="677" y="181"/>
                  </a:lnTo>
                  <a:lnTo>
                    <a:pt x="681" y="185"/>
                  </a:lnTo>
                  <a:lnTo>
                    <a:pt x="686" y="188"/>
                  </a:lnTo>
                  <a:lnTo>
                    <a:pt x="693" y="190"/>
                  </a:lnTo>
                  <a:lnTo>
                    <a:pt x="699" y="191"/>
                  </a:lnTo>
                  <a:lnTo>
                    <a:pt x="699" y="191"/>
                  </a:lnTo>
                  <a:lnTo>
                    <a:pt x="712" y="191"/>
                  </a:lnTo>
                  <a:lnTo>
                    <a:pt x="725" y="193"/>
                  </a:lnTo>
                  <a:lnTo>
                    <a:pt x="737" y="196"/>
                  </a:lnTo>
                  <a:lnTo>
                    <a:pt x="749" y="201"/>
                  </a:lnTo>
                  <a:lnTo>
                    <a:pt x="759" y="206"/>
                  </a:lnTo>
                  <a:lnTo>
                    <a:pt x="770" y="212"/>
                  </a:lnTo>
                  <a:lnTo>
                    <a:pt x="780" y="220"/>
                  </a:lnTo>
                  <a:lnTo>
                    <a:pt x="789" y="227"/>
                  </a:lnTo>
                  <a:lnTo>
                    <a:pt x="797" y="237"/>
                  </a:lnTo>
                  <a:lnTo>
                    <a:pt x="804" y="247"/>
                  </a:lnTo>
                  <a:lnTo>
                    <a:pt x="811" y="257"/>
                  </a:lnTo>
                  <a:lnTo>
                    <a:pt x="816" y="268"/>
                  </a:lnTo>
                  <a:lnTo>
                    <a:pt x="820" y="280"/>
                  </a:lnTo>
                  <a:lnTo>
                    <a:pt x="824" y="292"/>
                  </a:lnTo>
                  <a:lnTo>
                    <a:pt x="826" y="305"/>
                  </a:lnTo>
                  <a:lnTo>
                    <a:pt x="826" y="317"/>
                  </a:lnTo>
                  <a:lnTo>
                    <a:pt x="826" y="317"/>
                  </a:lnTo>
                  <a:lnTo>
                    <a:pt x="827" y="324"/>
                  </a:lnTo>
                  <a:lnTo>
                    <a:pt x="829" y="330"/>
                  </a:lnTo>
                  <a:lnTo>
                    <a:pt x="831" y="336"/>
                  </a:lnTo>
                  <a:lnTo>
                    <a:pt x="835" y="340"/>
                  </a:lnTo>
                  <a:lnTo>
                    <a:pt x="840" y="344"/>
                  </a:lnTo>
                  <a:lnTo>
                    <a:pt x="845" y="348"/>
                  </a:lnTo>
                  <a:lnTo>
                    <a:pt x="852" y="349"/>
                  </a:lnTo>
                  <a:lnTo>
                    <a:pt x="858" y="350"/>
                  </a:lnTo>
                  <a:lnTo>
                    <a:pt x="858" y="350"/>
                  </a:lnTo>
                  <a:lnTo>
                    <a:pt x="864" y="349"/>
                  </a:lnTo>
                  <a:lnTo>
                    <a:pt x="870" y="348"/>
                  </a:lnTo>
                  <a:lnTo>
                    <a:pt x="876" y="344"/>
                  </a:lnTo>
                  <a:lnTo>
                    <a:pt x="881" y="340"/>
                  </a:lnTo>
                  <a:lnTo>
                    <a:pt x="885" y="336"/>
                  </a:lnTo>
                  <a:lnTo>
                    <a:pt x="887" y="330"/>
                  </a:lnTo>
                  <a:lnTo>
                    <a:pt x="889" y="324"/>
                  </a:lnTo>
                  <a:lnTo>
                    <a:pt x="890" y="317"/>
                  </a:lnTo>
                  <a:lnTo>
                    <a:pt x="890" y="317"/>
                  </a:lnTo>
                  <a:lnTo>
                    <a:pt x="889" y="298"/>
                  </a:lnTo>
                  <a:lnTo>
                    <a:pt x="886" y="279"/>
                  </a:lnTo>
                  <a:lnTo>
                    <a:pt x="882" y="261"/>
                  </a:lnTo>
                  <a:lnTo>
                    <a:pt x="875" y="243"/>
                  </a:lnTo>
                  <a:lnTo>
                    <a:pt x="867" y="227"/>
                  </a:lnTo>
                  <a:lnTo>
                    <a:pt x="857" y="211"/>
                  </a:lnTo>
                  <a:lnTo>
                    <a:pt x="846" y="196"/>
                  </a:lnTo>
                  <a:lnTo>
                    <a:pt x="833" y="183"/>
                  </a:lnTo>
                  <a:lnTo>
                    <a:pt x="820" y="170"/>
                  </a:lnTo>
                  <a:lnTo>
                    <a:pt x="805" y="160"/>
                  </a:lnTo>
                  <a:lnTo>
                    <a:pt x="789" y="150"/>
                  </a:lnTo>
                  <a:lnTo>
                    <a:pt x="773" y="142"/>
                  </a:lnTo>
                  <a:lnTo>
                    <a:pt x="756" y="135"/>
                  </a:lnTo>
                  <a:lnTo>
                    <a:pt x="738" y="131"/>
                  </a:lnTo>
                  <a:lnTo>
                    <a:pt x="719" y="128"/>
                  </a:lnTo>
                  <a:lnTo>
                    <a:pt x="699" y="126"/>
                  </a:lnTo>
                  <a:lnTo>
                    <a:pt x="699" y="12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endParaRPr>
            </a:p>
          </p:txBody>
        </p:sp>
      </p:grpSp>
      <p:grpSp>
        <p:nvGrpSpPr>
          <p:cNvPr id="25" name="组合 24"/>
          <p:cNvGrpSpPr/>
          <p:nvPr/>
        </p:nvGrpSpPr>
        <p:grpSpPr>
          <a:xfrm>
            <a:off x="5000743" y="2888340"/>
            <a:ext cx="962026" cy="962026"/>
            <a:chOff x="3642122" y="2152649"/>
            <a:chExt cx="962026" cy="962026"/>
          </a:xfrm>
        </p:grpSpPr>
        <p:sp>
          <p:nvSpPr>
            <p:cNvPr id="26" name="椭圆 25"/>
            <p:cNvSpPr/>
            <p:nvPr/>
          </p:nvSpPr>
          <p:spPr>
            <a:xfrm>
              <a:off x="3642122" y="2152649"/>
              <a:ext cx="962026" cy="962026"/>
            </a:xfrm>
            <a:prstGeom prst="ellipse">
              <a:avLst/>
            </a:prstGeom>
            <a:solidFill>
              <a:srgbClr val="0577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27" name="Freeform 112"/>
            <p:cNvSpPr>
              <a:spLocks noEditPoints="1"/>
            </p:cNvSpPr>
            <p:nvPr/>
          </p:nvSpPr>
          <p:spPr bwMode="auto">
            <a:xfrm>
              <a:off x="3962004" y="2472531"/>
              <a:ext cx="322263" cy="322263"/>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endParaRPr>
            </a:p>
          </p:txBody>
        </p:sp>
      </p:grpSp>
      <p:sp>
        <p:nvSpPr>
          <p:cNvPr id="28" name="任意多边形 121"/>
          <p:cNvSpPr/>
          <p:nvPr/>
        </p:nvSpPr>
        <p:spPr>
          <a:xfrm>
            <a:off x="4123101" y="3196399"/>
            <a:ext cx="289762" cy="491872"/>
          </a:xfrm>
          <a:custGeom>
            <a:avLst/>
            <a:gdLst>
              <a:gd name="connsiteX0" fmla="*/ 197646 w 1308078"/>
              <a:gd name="connsiteY0" fmla="*/ 0 h 2220468"/>
              <a:gd name="connsiteX1" fmla="*/ 337403 w 1308078"/>
              <a:gd name="connsiteY1" fmla="*/ 57889 h 2220468"/>
              <a:gd name="connsiteX2" fmla="*/ 1248039 w 1308078"/>
              <a:gd name="connsiteY2" fmla="*/ 968525 h 2220468"/>
              <a:gd name="connsiteX3" fmla="*/ 1250188 w 1308078"/>
              <a:gd name="connsiteY3" fmla="*/ 970281 h 2220468"/>
              <a:gd name="connsiteX4" fmla="*/ 1308077 w 1308078"/>
              <a:gd name="connsiteY4" fmla="*/ 1110037 h 2220468"/>
              <a:gd name="connsiteX5" fmla="*/ 1308059 w 1308078"/>
              <a:gd name="connsiteY5" fmla="*/ 1110229 h 2220468"/>
              <a:gd name="connsiteX6" fmla="*/ 1308078 w 1308078"/>
              <a:gd name="connsiteY6" fmla="*/ 1110432 h 2220468"/>
              <a:gd name="connsiteX7" fmla="*/ 1250189 w 1308078"/>
              <a:gd name="connsiteY7" fmla="*/ 1250188 h 2220468"/>
              <a:gd name="connsiteX8" fmla="*/ 1248029 w 1308078"/>
              <a:gd name="connsiteY8" fmla="*/ 1251954 h 2220468"/>
              <a:gd name="connsiteX9" fmla="*/ 337402 w 1308078"/>
              <a:gd name="connsiteY9" fmla="*/ 2162580 h 2220468"/>
              <a:gd name="connsiteX10" fmla="*/ 57888 w 1308078"/>
              <a:gd name="connsiteY10" fmla="*/ 2162580 h 2220468"/>
              <a:gd name="connsiteX11" fmla="*/ 57888 w 1308078"/>
              <a:gd name="connsiteY11" fmla="*/ 1883067 h 2220468"/>
              <a:gd name="connsiteX12" fmla="*/ 830721 w 1308078"/>
              <a:gd name="connsiteY12" fmla="*/ 1110234 h 2220468"/>
              <a:gd name="connsiteX13" fmla="*/ 57890 w 1308078"/>
              <a:gd name="connsiteY13" fmla="*/ 337402 h 2220468"/>
              <a:gd name="connsiteX14" fmla="*/ 57890 w 1308078"/>
              <a:gd name="connsiteY14" fmla="*/ 57889 h 2220468"/>
              <a:gd name="connsiteX15" fmla="*/ 197646 w 1308078"/>
              <a:gd name="connsiteY15" fmla="*/ 0 h 222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8078" h="2220468">
                <a:moveTo>
                  <a:pt x="197646" y="0"/>
                </a:moveTo>
                <a:cubicBezTo>
                  <a:pt x="248228" y="0"/>
                  <a:pt x="298810" y="19296"/>
                  <a:pt x="337403" y="57889"/>
                </a:cubicBezTo>
                <a:lnTo>
                  <a:pt x="1248039" y="968525"/>
                </a:lnTo>
                <a:lnTo>
                  <a:pt x="1250188" y="970281"/>
                </a:lnTo>
                <a:cubicBezTo>
                  <a:pt x="1288781" y="1008873"/>
                  <a:pt x="1308077" y="1059455"/>
                  <a:pt x="1308077" y="1110037"/>
                </a:cubicBezTo>
                <a:lnTo>
                  <a:pt x="1308059" y="1110229"/>
                </a:lnTo>
                <a:lnTo>
                  <a:pt x="1308078" y="1110432"/>
                </a:lnTo>
                <a:cubicBezTo>
                  <a:pt x="1308078" y="1161014"/>
                  <a:pt x="1288782" y="1211596"/>
                  <a:pt x="1250189" y="1250188"/>
                </a:cubicBezTo>
                <a:lnTo>
                  <a:pt x="1248029" y="1251954"/>
                </a:lnTo>
                <a:lnTo>
                  <a:pt x="337402" y="2162580"/>
                </a:lnTo>
                <a:cubicBezTo>
                  <a:pt x="260217" y="2239765"/>
                  <a:pt x="135074" y="2239765"/>
                  <a:pt x="57888" y="2162580"/>
                </a:cubicBezTo>
                <a:cubicBezTo>
                  <a:pt x="-19297" y="2085395"/>
                  <a:pt x="-19297" y="1960252"/>
                  <a:pt x="57888" y="1883067"/>
                </a:cubicBezTo>
                <a:lnTo>
                  <a:pt x="830721" y="1110234"/>
                </a:lnTo>
                <a:lnTo>
                  <a:pt x="57890" y="337402"/>
                </a:lnTo>
                <a:cubicBezTo>
                  <a:pt x="-19296" y="260217"/>
                  <a:pt x="-19296" y="135074"/>
                  <a:pt x="57890" y="57889"/>
                </a:cubicBezTo>
                <a:cubicBezTo>
                  <a:pt x="96482" y="19296"/>
                  <a:pt x="147064" y="0"/>
                  <a:pt x="197646" y="0"/>
                </a:cubicBezTo>
                <a:close/>
              </a:path>
            </a:pathLst>
          </a:custGeom>
          <a:solidFill>
            <a:srgbClr val="96969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29" name="任意多边形 121"/>
          <p:cNvSpPr/>
          <p:nvPr/>
        </p:nvSpPr>
        <p:spPr>
          <a:xfrm>
            <a:off x="6556891" y="3217488"/>
            <a:ext cx="289762" cy="491872"/>
          </a:xfrm>
          <a:custGeom>
            <a:avLst/>
            <a:gdLst>
              <a:gd name="connsiteX0" fmla="*/ 197646 w 1308078"/>
              <a:gd name="connsiteY0" fmla="*/ 0 h 2220468"/>
              <a:gd name="connsiteX1" fmla="*/ 337403 w 1308078"/>
              <a:gd name="connsiteY1" fmla="*/ 57889 h 2220468"/>
              <a:gd name="connsiteX2" fmla="*/ 1248039 w 1308078"/>
              <a:gd name="connsiteY2" fmla="*/ 968525 h 2220468"/>
              <a:gd name="connsiteX3" fmla="*/ 1250188 w 1308078"/>
              <a:gd name="connsiteY3" fmla="*/ 970281 h 2220468"/>
              <a:gd name="connsiteX4" fmla="*/ 1308077 w 1308078"/>
              <a:gd name="connsiteY4" fmla="*/ 1110037 h 2220468"/>
              <a:gd name="connsiteX5" fmla="*/ 1308059 w 1308078"/>
              <a:gd name="connsiteY5" fmla="*/ 1110229 h 2220468"/>
              <a:gd name="connsiteX6" fmla="*/ 1308078 w 1308078"/>
              <a:gd name="connsiteY6" fmla="*/ 1110432 h 2220468"/>
              <a:gd name="connsiteX7" fmla="*/ 1250189 w 1308078"/>
              <a:gd name="connsiteY7" fmla="*/ 1250188 h 2220468"/>
              <a:gd name="connsiteX8" fmla="*/ 1248029 w 1308078"/>
              <a:gd name="connsiteY8" fmla="*/ 1251954 h 2220468"/>
              <a:gd name="connsiteX9" fmla="*/ 337402 w 1308078"/>
              <a:gd name="connsiteY9" fmla="*/ 2162580 h 2220468"/>
              <a:gd name="connsiteX10" fmla="*/ 57888 w 1308078"/>
              <a:gd name="connsiteY10" fmla="*/ 2162580 h 2220468"/>
              <a:gd name="connsiteX11" fmla="*/ 57888 w 1308078"/>
              <a:gd name="connsiteY11" fmla="*/ 1883067 h 2220468"/>
              <a:gd name="connsiteX12" fmla="*/ 830721 w 1308078"/>
              <a:gd name="connsiteY12" fmla="*/ 1110234 h 2220468"/>
              <a:gd name="connsiteX13" fmla="*/ 57890 w 1308078"/>
              <a:gd name="connsiteY13" fmla="*/ 337402 h 2220468"/>
              <a:gd name="connsiteX14" fmla="*/ 57890 w 1308078"/>
              <a:gd name="connsiteY14" fmla="*/ 57889 h 2220468"/>
              <a:gd name="connsiteX15" fmla="*/ 197646 w 1308078"/>
              <a:gd name="connsiteY15" fmla="*/ 0 h 222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8078" h="2220468">
                <a:moveTo>
                  <a:pt x="197646" y="0"/>
                </a:moveTo>
                <a:cubicBezTo>
                  <a:pt x="248228" y="0"/>
                  <a:pt x="298810" y="19296"/>
                  <a:pt x="337403" y="57889"/>
                </a:cubicBezTo>
                <a:lnTo>
                  <a:pt x="1248039" y="968525"/>
                </a:lnTo>
                <a:lnTo>
                  <a:pt x="1250188" y="970281"/>
                </a:lnTo>
                <a:cubicBezTo>
                  <a:pt x="1288781" y="1008873"/>
                  <a:pt x="1308077" y="1059455"/>
                  <a:pt x="1308077" y="1110037"/>
                </a:cubicBezTo>
                <a:lnTo>
                  <a:pt x="1308059" y="1110229"/>
                </a:lnTo>
                <a:lnTo>
                  <a:pt x="1308078" y="1110432"/>
                </a:lnTo>
                <a:cubicBezTo>
                  <a:pt x="1308078" y="1161014"/>
                  <a:pt x="1288782" y="1211596"/>
                  <a:pt x="1250189" y="1250188"/>
                </a:cubicBezTo>
                <a:lnTo>
                  <a:pt x="1248029" y="1251954"/>
                </a:lnTo>
                <a:lnTo>
                  <a:pt x="337402" y="2162580"/>
                </a:lnTo>
                <a:cubicBezTo>
                  <a:pt x="260217" y="2239765"/>
                  <a:pt x="135074" y="2239765"/>
                  <a:pt x="57888" y="2162580"/>
                </a:cubicBezTo>
                <a:cubicBezTo>
                  <a:pt x="-19297" y="2085395"/>
                  <a:pt x="-19297" y="1960252"/>
                  <a:pt x="57888" y="1883067"/>
                </a:cubicBezTo>
                <a:lnTo>
                  <a:pt x="830721" y="1110234"/>
                </a:lnTo>
                <a:lnTo>
                  <a:pt x="57890" y="337402"/>
                </a:lnTo>
                <a:cubicBezTo>
                  <a:pt x="-19296" y="260217"/>
                  <a:pt x="-19296" y="135074"/>
                  <a:pt x="57890" y="57889"/>
                </a:cubicBezTo>
                <a:cubicBezTo>
                  <a:pt x="96482" y="19296"/>
                  <a:pt x="147064" y="0"/>
                  <a:pt x="197646" y="0"/>
                </a:cubicBezTo>
                <a:close/>
              </a:path>
            </a:pathLst>
          </a:custGeom>
          <a:solidFill>
            <a:srgbClr val="96969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31" name="文本框 30"/>
          <p:cNvSpPr txBox="1"/>
          <p:nvPr/>
        </p:nvSpPr>
        <p:spPr>
          <a:xfrm>
            <a:off x="2127330" y="4011813"/>
            <a:ext cx="1790446" cy="1322070"/>
          </a:xfrm>
          <a:prstGeom prst="rect">
            <a:avLst/>
          </a:prstGeom>
          <a:noFill/>
        </p:spPr>
        <p:txBody>
          <a:bodyPr wrap="square" rtlCol="0">
            <a:spAutoFit/>
          </a:bodyPr>
          <a:lstStyle/>
          <a:p>
            <a:pPr algn="ct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Finding a suitable map from  the Internet</a:t>
            </a:r>
            <a:r>
              <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p>
        </p:txBody>
      </p:sp>
      <p:sp>
        <p:nvSpPr>
          <p:cNvPr id="33" name="文本框 32"/>
          <p:cNvSpPr txBox="1"/>
          <p:nvPr/>
        </p:nvSpPr>
        <p:spPr>
          <a:xfrm>
            <a:off x="4720237" y="4011813"/>
            <a:ext cx="1581152" cy="1322070"/>
          </a:xfrm>
          <a:prstGeom prst="rect">
            <a:avLst/>
          </a:prstGeom>
          <a:noFill/>
        </p:spPr>
        <p:txBody>
          <a:bodyPr wrap="square" rtlCol="0">
            <a:spAutoFit/>
          </a:bodyPr>
          <a:lstStyle/>
          <a:p>
            <a:pPr algn="ctr"/>
            <a:r>
              <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Upload</a:t>
            </a: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ing</a:t>
            </a:r>
            <a:r>
              <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Map</a:t>
            </a:r>
          </a:p>
          <a:p>
            <a:pPr algn="ct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&amp;</a:t>
            </a:r>
            <a:r>
              <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Rectify</a:t>
            </a: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ing</a:t>
            </a:r>
          </a:p>
        </p:txBody>
      </p:sp>
      <p:sp>
        <p:nvSpPr>
          <p:cNvPr id="35" name="文本框 34"/>
          <p:cNvSpPr txBox="1"/>
          <p:nvPr/>
        </p:nvSpPr>
        <p:spPr>
          <a:xfrm>
            <a:off x="7238365" y="4011930"/>
            <a:ext cx="1675130" cy="1014730"/>
          </a:xfrm>
          <a:prstGeom prst="rect">
            <a:avLst/>
          </a:prstGeom>
          <a:noFill/>
        </p:spPr>
        <p:txBody>
          <a:bodyPr wrap="square" rtlCol="0">
            <a:spAutoFit/>
          </a:bodyPr>
          <a:lstStyle/>
          <a:p>
            <a:pPr algn="ct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ComparingMaps Using Python</a:t>
            </a:r>
            <a:endPar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36" name="任意多边形 121"/>
          <p:cNvSpPr/>
          <p:nvPr/>
        </p:nvSpPr>
        <p:spPr>
          <a:xfrm>
            <a:off x="9034410" y="3196399"/>
            <a:ext cx="289762" cy="491872"/>
          </a:xfrm>
          <a:custGeom>
            <a:avLst/>
            <a:gdLst>
              <a:gd name="connsiteX0" fmla="*/ 197646 w 1308078"/>
              <a:gd name="connsiteY0" fmla="*/ 0 h 2220468"/>
              <a:gd name="connsiteX1" fmla="*/ 337403 w 1308078"/>
              <a:gd name="connsiteY1" fmla="*/ 57889 h 2220468"/>
              <a:gd name="connsiteX2" fmla="*/ 1248039 w 1308078"/>
              <a:gd name="connsiteY2" fmla="*/ 968525 h 2220468"/>
              <a:gd name="connsiteX3" fmla="*/ 1250188 w 1308078"/>
              <a:gd name="connsiteY3" fmla="*/ 970281 h 2220468"/>
              <a:gd name="connsiteX4" fmla="*/ 1308077 w 1308078"/>
              <a:gd name="connsiteY4" fmla="*/ 1110037 h 2220468"/>
              <a:gd name="connsiteX5" fmla="*/ 1308059 w 1308078"/>
              <a:gd name="connsiteY5" fmla="*/ 1110229 h 2220468"/>
              <a:gd name="connsiteX6" fmla="*/ 1308078 w 1308078"/>
              <a:gd name="connsiteY6" fmla="*/ 1110432 h 2220468"/>
              <a:gd name="connsiteX7" fmla="*/ 1250189 w 1308078"/>
              <a:gd name="connsiteY7" fmla="*/ 1250188 h 2220468"/>
              <a:gd name="connsiteX8" fmla="*/ 1248029 w 1308078"/>
              <a:gd name="connsiteY8" fmla="*/ 1251954 h 2220468"/>
              <a:gd name="connsiteX9" fmla="*/ 337402 w 1308078"/>
              <a:gd name="connsiteY9" fmla="*/ 2162580 h 2220468"/>
              <a:gd name="connsiteX10" fmla="*/ 57888 w 1308078"/>
              <a:gd name="connsiteY10" fmla="*/ 2162580 h 2220468"/>
              <a:gd name="connsiteX11" fmla="*/ 57888 w 1308078"/>
              <a:gd name="connsiteY11" fmla="*/ 1883067 h 2220468"/>
              <a:gd name="connsiteX12" fmla="*/ 830721 w 1308078"/>
              <a:gd name="connsiteY12" fmla="*/ 1110234 h 2220468"/>
              <a:gd name="connsiteX13" fmla="*/ 57890 w 1308078"/>
              <a:gd name="connsiteY13" fmla="*/ 337402 h 2220468"/>
              <a:gd name="connsiteX14" fmla="*/ 57890 w 1308078"/>
              <a:gd name="connsiteY14" fmla="*/ 57889 h 2220468"/>
              <a:gd name="connsiteX15" fmla="*/ 197646 w 1308078"/>
              <a:gd name="connsiteY15" fmla="*/ 0 h 222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8078" h="2220468">
                <a:moveTo>
                  <a:pt x="197646" y="0"/>
                </a:moveTo>
                <a:cubicBezTo>
                  <a:pt x="248228" y="0"/>
                  <a:pt x="298810" y="19296"/>
                  <a:pt x="337403" y="57889"/>
                </a:cubicBezTo>
                <a:lnTo>
                  <a:pt x="1248039" y="968525"/>
                </a:lnTo>
                <a:lnTo>
                  <a:pt x="1250188" y="970281"/>
                </a:lnTo>
                <a:cubicBezTo>
                  <a:pt x="1288781" y="1008873"/>
                  <a:pt x="1308077" y="1059455"/>
                  <a:pt x="1308077" y="1110037"/>
                </a:cubicBezTo>
                <a:lnTo>
                  <a:pt x="1308059" y="1110229"/>
                </a:lnTo>
                <a:lnTo>
                  <a:pt x="1308078" y="1110432"/>
                </a:lnTo>
                <a:cubicBezTo>
                  <a:pt x="1308078" y="1161014"/>
                  <a:pt x="1288782" y="1211596"/>
                  <a:pt x="1250189" y="1250188"/>
                </a:cubicBezTo>
                <a:lnTo>
                  <a:pt x="1248029" y="1251954"/>
                </a:lnTo>
                <a:lnTo>
                  <a:pt x="337402" y="2162580"/>
                </a:lnTo>
                <a:cubicBezTo>
                  <a:pt x="260217" y="2239765"/>
                  <a:pt x="135074" y="2239765"/>
                  <a:pt x="57888" y="2162580"/>
                </a:cubicBezTo>
                <a:cubicBezTo>
                  <a:pt x="-19297" y="2085395"/>
                  <a:pt x="-19297" y="1960252"/>
                  <a:pt x="57888" y="1883067"/>
                </a:cubicBezTo>
                <a:lnTo>
                  <a:pt x="830721" y="1110234"/>
                </a:lnTo>
                <a:lnTo>
                  <a:pt x="57890" y="337402"/>
                </a:lnTo>
                <a:cubicBezTo>
                  <a:pt x="-19296" y="260217"/>
                  <a:pt x="-19296" y="135074"/>
                  <a:pt x="57890" y="57889"/>
                </a:cubicBezTo>
                <a:cubicBezTo>
                  <a:pt x="96482" y="19296"/>
                  <a:pt x="147064" y="0"/>
                  <a:pt x="197646" y="0"/>
                </a:cubicBezTo>
                <a:close/>
              </a:path>
            </a:pathLst>
          </a:custGeom>
          <a:solidFill>
            <a:srgbClr val="96969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grpSp>
        <p:nvGrpSpPr>
          <p:cNvPr id="37" name="组合 36"/>
          <p:cNvGrpSpPr/>
          <p:nvPr/>
        </p:nvGrpSpPr>
        <p:grpSpPr>
          <a:xfrm>
            <a:off x="10020516" y="2888340"/>
            <a:ext cx="962026" cy="962026"/>
            <a:chOff x="7706917" y="2152649"/>
            <a:chExt cx="962026" cy="962026"/>
          </a:xfrm>
        </p:grpSpPr>
        <p:sp>
          <p:nvSpPr>
            <p:cNvPr id="38" name="椭圆 37"/>
            <p:cNvSpPr/>
            <p:nvPr/>
          </p:nvSpPr>
          <p:spPr>
            <a:xfrm>
              <a:off x="7706917" y="2152649"/>
              <a:ext cx="962026" cy="962026"/>
            </a:xfrm>
            <a:prstGeom prst="ellipse">
              <a:avLst/>
            </a:prstGeom>
            <a:solidFill>
              <a:srgbClr val="0577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39" name="Freeform 84"/>
            <p:cNvSpPr>
              <a:spLocks noEditPoints="1"/>
            </p:cNvSpPr>
            <p:nvPr/>
          </p:nvSpPr>
          <p:spPr bwMode="auto">
            <a:xfrm>
              <a:off x="8026799" y="2472531"/>
              <a:ext cx="322263" cy="322263"/>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endParaRPr>
            </a:p>
          </p:txBody>
        </p:sp>
      </p:grpSp>
      <p:sp>
        <p:nvSpPr>
          <p:cNvPr id="41" name="文本框 40"/>
          <p:cNvSpPr txBox="1"/>
          <p:nvPr/>
        </p:nvSpPr>
        <p:spPr>
          <a:xfrm>
            <a:off x="9644231" y="3979740"/>
            <a:ext cx="1771746" cy="1322070"/>
          </a:xfrm>
          <a:prstGeom prst="rect">
            <a:avLst/>
          </a:prstGeom>
          <a:noFill/>
        </p:spPr>
        <p:txBody>
          <a:bodyPr wrap="square" rtlCol="0">
            <a:spAutoFit/>
          </a:bodyPr>
          <a:lstStyle/>
          <a:p>
            <a:pPr algn="ct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Visualizing &amp; Publishing Data </a:t>
            </a:r>
            <a:endPar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43" name="文本框 42"/>
          <p:cNvSpPr txBox="1"/>
          <p:nvPr/>
        </p:nvSpPr>
        <p:spPr>
          <a:xfrm>
            <a:off x="345440" y="522605"/>
            <a:ext cx="11827847" cy="962660"/>
          </a:xfrm>
          <a:prstGeom prst="rect">
            <a:avLst/>
          </a:prstGeom>
        </p:spPr>
        <p:txBody>
          <a:bodyPr wrap="square" rtlCol="0">
            <a:noAutofit/>
          </a:bodyPr>
          <a:lstStyle>
            <a:defPPr>
              <a:defRPr lang="zh-CN"/>
            </a:defPPr>
            <a:lvl1pPr algn="ctr">
              <a:defRPr sz="1600">
                <a:solidFill>
                  <a:schemeClr val="tx1">
                    <a:lumMod val="75000"/>
                    <a:lumOff val="25000"/>
                  </a:schemeClr>
                </a:solidFill>
              </a:defRPr>
            </a:lvl1pPr>
          </a:lstStyle>
          <a:p>
            <a:pPr algn="l">
              <a:lnSpc>
                <a:spcPts val="2300"/>
              </a:lnSpc>
            </a:pPr>
            <a:r>
              <a:rPr lang="en-US" altLang="zh-CN" sz="2400" spc="300" dirty="0">
                <a:solidFill>
                  <a:schemeClr val="tx1">
                    <a:lumMod val="85000"/>
                    <a:lumOff val="15000"/>
                  </a:schemeClr>
                </a:solidFill>
                <a:latin typeface="Times New Roman Regular" panose="02020603050405020304" charset="0"/>
                <a:cs typeface="Times New Roman Regular" panose="02020603050405020304" charset="0"/>
              </a:rPr>
              <a:t>My reserach question</a:t>
            </a:r>
            <a:r>
              <a:rPr lang="zh-CN" altLang="en-US" sz="2400" spc="300" dirty="0">
                <a:solidFill>
                  <a:schemeClr val="tx1">
                    <a:lumMod val="85000"/>
                    <a:lumOff val="15000"/>
                  </a:schemeClr>
                </a:solidFill>
                <a:latin typeface="Times New Roman Regular" panose="02020603050405020304" charset="0"/>
                <a:cs typeface="Times New Roman Regular" panose="02020603050405020304" charset="0"/>
              </a:rPr>
              <a:t>：</a:t>
            </a:r>
          </a:p>
          <a:p>
            <a:pPr algn="l">
              <a:lnSpc>
                <a:spcPts val="2300"/>
              </a:lnSpc>
            </a:pPr>
            <a:r>
              <a:rPr lang="zh-CN" altLang="en-US" sz="1800" spc="300" dirty="0">
                <a:solidFill>
                  <a:schemeClr val="accent2"/>
                </a:solidFill>
                <a:latin typeface="Times New Roman Regular" panose="02020603050405020304" charset="0"/>
                <a:cs typeface="Times New Roman Regular" panose="02020603050405020304" charset="0"/>
              </a:rPr>
              <a:t>How does the map in</a:t>
            </a:r>
            <a:r>
              <a:rPr lang="en-US" altLang="zh-CN" sz="1800" spc="300" dirty="0">
                <a:solidFill>
                  <a:schemeClr val="accent2"/>
                </a:solidFill>
                <a:latin typeface="Times New Roman Regular" panose="02020603050405020304" charset="0"/>
                <a:cs typeface="Times New Roman Regular" panose="02020603050405020304" charset="0"/>
              </a:rPr>
              <a:t> the </a:t>
            </a:r>
            <a:r>
              <a:rPr lang="zh-CN" altLang="en-US" sz="1800" i="1" spc="300" dirty="0">
                <a:solidFill>
                  <a:schemeClr val="accent2"/>
                </a:solidFill>
                <a:latin typeface="Times New Roman Regular" panose="02020603050405020304" charset="0"/>
                <a:cs typeface="Times New Roman Regular" panose="02020603050405020304" charset="0"/>
              </a:rPr>
              <a:t>Classic of Mountains and Seas</a:t>
            </a:r>
            <a:r>
              <a:rPr lang="zh-CN" altLang="en-US" sz="1800" spc="300" dirty="0">
                <a:solidFill>
                  <a:schemeClr val="accent2"/>
                </a:solidFill>
                <a:latin typeface="Times New Roman Regular" panose="02020603050405020304" charset="0"/>
                <a:cs typeface="Times New Roman Regular" panose="02020603050405020304" charset="0"/>
              </a:rPr>
              <a:t> correspond to </a:t>
            </a:r>
            <a:r>
              <a:rPr lang="en-US" altLang="zh-CN" sz="1800" spc="300" dirty="0">
                <a:solidFill>
                  <a:schemeClr val="accent2"/>
                </a:solidFill>
                <a:latin typeface="Times New Roman Regular" panose="02020603050405020304" charset="0"/>
                <a:cs typeface="Times New Roman Regular" panose="02020603050405020304" charset="0"/>
              </a:rPr>
              <a:t>the </a:t>
            </a:r>
            <a:r>
              <a:rPr lang="zh-CN" altLang="en-US" sz="1800" spc="300" dirty="0">
                <a:solidFill>
                  <a:schemeClr val="accent2"/>
                </a:solidFill>
                <a:latin typeface="Times New Roman Regular" panose="02020603050405020304" charset="0"/>
                <a:cs typeface="Times New Roman Regular" panose="02020603050405020304" charset="0"/>
              </a:rPr>
              <a:t>modern map?</a:t>
            </a:r>
          </a:p>
          <a:p>
            <a:pPr algn="l">
              <a:lnSpc>
                <a:spcPts val="2300"/>
              </a:lnSpc>
            </a:pPr>
            <a:endParaRPr lang="zh-CN" altLang="en-US" sz="1800" spc="300" dirty="0">
              <a:solidFill>
                <a:schemeClr val="accent2"/>
              </a:solidFill>
              <a:latin typeface="Times New Roman Regular" panose="02020603050405020304" charset="0"/>
              <a:cs typeface="Times New Roman Regular" panose="02020603050405020304" charset="0"/>
            </a:endParaRPr>
          </a:p>
        </p:txBody>
      </p:sp>
    </p:spTree>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accent6">
              <a:lumMod val="20000"/>
              <a:lumOff val="80000"/>
            </a:schemeClr>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91055" y="534035"/>
            <a:ext cx="7339965" cy="460375"/>
          </a:xfrm>
          <a:prstGeom prst="rect">
            <a:avLst/>
          </a:prstGeom>
        </p:spPr>
        <p:txBody>
          <a:bodyPr wrap="square" rtlCol="0">
            <a:spAutoFit/>
          </a:bodyPr>
          <a:lstStyle/>
          <a:p>
            <a:r>
              <a:rPr lang="en-US" altLang="zh-CN"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01.</a:t>
            </a:r>
            <a:r>
              <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Finding a suitable map from the Internet</a:t>
            </a:r>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a:t>
            </a:r>
            <a:endParaRPr lang="zh-CN" altLang="en-US"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pic>
        <p:nvPicPr>
          <p:cNvPr id="2" name="图片 1" descr="/Users/yutongwu/Library/Containers/com.kingsoft.wpsoffice.mac/Data/tmp/picturecompress_20240509000136/output_1.pngoutput_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1030" y="1281430"/>
            <a:ext cx="4399915" cy="4259580"/>
          </a:xfrm>
          <a:prstGeom prst="rect">
            <a:avLst/>
          </a:prstGeom>
        </p:spPr>
      </p:pic>
      <p:sp>
        <p:nvSpPr>
          <p:cNvPr id="3" name="文本框 2"/>
          <p:cNvSpPr txBox="1"/>
          <p:nvPr/>
        </p:nvSpPr>
        <p:spPr>
          <a:xfrm>
            <a:off x="1045845" y="5626735"/>
            <a:ext cx="3550920" cy="798830"/>
          </a:xfrm>
          <a:prstGeom prst="rect">
            <a:avLst/>
          </a:prstGeom>
          <a:noFill/>
        </p:spPr>
        <p:txBody>
          <a:bodyPr wrap="square" rtlCol="0">
            <a:spAutoFit/>
          </a:bodyPr>
          <a:lstStyle/>
          <a:p>
            <a:pPr algn="ctr"/>
            <a:r>
              <a:rPr lang="en-US" altLang="zh-CN">
                <a:latin typeface="Times New Roman Regular" panose="02020603050405020304" charset="0"/>
                <a:cs typeface="Times New Roman Regular" panose="02020603050405020304" charset="0"/>
              </a:rPr>
              <a:t>The first map I found</a:t>
            </a:r>
          </a:p>
          <a:p>
            <a:pPr algn="ctr"/>
            <a:r>
              <a:rPr lang="en-US" altLang="zh-CN" sz="1400" spc="300" dirty="0">
                <a:solidFill>
                  <a:schemeClr val="tx1">
                    <a:lumMod val="50000"/>
                    <a:lumOff val="50000"/>
                  </a:schemeClr>
                </a:solidFill>
                <a:latin typeface="Times New Roman Regular" panose="02020603050405020304" charset="0"/>
                <a:cs typeface="Times New Roman Regular" panose="02020603050405020304" charset="0"/>
                <a:sym typeface="+mn-ea"/>
              </a:rPr>
              <a:t>*With the help of teammate</a:t>
            </a:r>
            <a:endParaRPr lang="en-US" altLang="zh-CN" sz="1400" spc="300" dirty="0">
              <a:solidFill>
                <a:schemeClr val="tx1">
                  <a:lumMod val="50000"/>
                  <a:lumOff val="50000"/>
                </a:schemeClr>
              </a:solidFill>
              <a:latin typeface="Times New Roman Regular" panose="02020603050405020304" charset="0"/>
              <a:cs typeface="Times New Roman Regular" panose="02020603050405020304" charset="0"/>
            </a:endParaRPr>
          </a:p>
          <a:p>
            <a:pPr algn="ctr"/>
            <a:endParaRPr lang="en-US" altLang="zh-CN" sz="1400">
              <a:latin typeface="Times New Roman Regular" panose="02020603050405020304" charset="0"/>
              <a:cs typeface="Times New Roman Regular" panose="02020603050405020304" charset="0"/>
            </a:endParaRPr>
          </a:p>
        </p:txBody>
      </p:sp>
      <p:pic>
        <p:nvPicPr>
          <p:cNvPr id="5" name="图片 4" descr="/Users/yutongwu/Library/Containers/com.kingsoft.wpsoffice.mac/Data/tmp/picturecompress_20240509000554/output_1.pngoutput_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303010" y="1280795"/>
            <a:ext cx="4835525" cy="4260215"/>
          </a:xfrm>
          <a:prstGeom prst="rect">
            <a:avLst/>
          </a:prstGeom>
        </p:spPr>
      </p:pic>
      <p:sp>
        <p:nvSpPr>
          <p:cNvPr id="6" name="文本框 5"/>
          <p:cNvSpPr txBox="1"/>
          <p:nvPr/>
        </p:nvSpPr>
        <p:spPr>
          <a:xfrm>
            <a:off x="6289040" y="5626735"/>
            <a:ext cx="3738880" cy="368300"/>
          </a:xfrm>
          <a:prstGeom prst="rect">
            <a:avLst/>
          </a:prstGeom>
          <a:noFill/>
        </p:spPr>
        <p:txBody>
          <a:bodyPr wrap="square" rtlCol="0">
            <a:spAutoFit/>
          </a:bodyPr>
          <a:lstStyle/>
          <a:p>
            <a:endParaRPr lang="zh-CN" altLang="en-US"/>
          </a:p>
        </p:txBody>
      </p:sp>
      <p:sp>
        <p:nvSpPr>
          <p:cNvPr id="7" name="文本框 6"/>
          <p:cNvSpPr txBox="1"/>
          <p:nvPr/>
        </p:nvSpPr>
        <p:spPr>
          <a:xfrm>
            <a:off x="6558915" y="5626735"/>
            <a:ext cx="4064000" cy="368300"/>
          </a:xfrm>
          <a:prstGeom prst="rect">
            <a:avLst/>
          </a:prstGeom>
          <a:noFill/>
        </p:spPr>
        <p:txBody>
          <a:bodyPr wrap="square" rtlCol="0">
            <a:spAutoFit/>
          </a:bodyPr>
          <a:lstStyle/>
          <a:p>
            <a:pPr algn="ctr"/>
            <a:r>
              <a:rPr lang="zh-CN" altLang="en-US">
                <a:solidFill>
                  <a:schemeClr val="accent2"/>
                </a:solidFill>
                <a:latin typeface="Times New Roman Regular" panose="02020603050405020304" charset="0"/>
                <a:cs typeface="Times New Roman Regular" panose="02020603050405020304" charset="0"/>
              </a:rPr>
              <a:t>The map I finally chose</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accent6">
              <a:lumMod val="20000"/>
              <a:lumOff val="80000"/>
            </a:schemeClr>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91055" y="534035"/>
            <a:ext cx="7339965" cy="829945"/>
          </a:xfrm>
          <a:prstGeom prst="rect">
            <a:avLst/>
          </a:prstGeom>
        </p:spPr>
        <p:txBody>
          <a:bodyPr wrap="square" rtlCol="0">
            <a:spAutoFit/>
          </a:bodyPr>
          <a:lstStyle/>
          <a:p>
            <a:pPr algn="just"/>
            <a:r>
              <a:rPr lang="en-US" altLang="zh-CN"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02.</a:t>
            </a:r>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Upload</a:t>
            </a:r>
            <a:r>
              <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ing</a:t>
            </a:r>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Map</a:t>
            </a:r>
            <a:r>
              <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&amp;</a:t>
            </a:r>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Rectify</a:t>
            </a:r>
            <a:r>
              <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ing</a:t>
            </a:r>
            <a:endPar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gn="just"/>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a:t>
            </a:r>
            <a:endParaRPr lang="zh-CN" altLang="en-US"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pic>
        <p:nvPicPr>
          <p:cNvPr id="2" name="图片 1" descr="/Users/yutongwu/Library/Containers/com.kingsoft.wpsoffice.mac/Data/tmp/picturecompress_20240509001820/output_1.pngoutput_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63905" y="981075"/>
            <a:ext cx="10864215" cy="552005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accent6">
              <a:lumMod val="20000"/>
              <a:lumOff val="80000"/>
            </a:schemeClr>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91055" y="534035"/>
            <a:ext cx="7339965" cy="829945"/>
          </a:xfrm>
          <a:prstGeom prst="rect">
            <a:avLst/>
          </a:prstGeom>
        </p:spPr>
        <p:txBody>
          <a:bodyPr wrap="square" rtlCol="0">
            <a:spAutoFit/>
          </a:bodyPr>
          <a:lstStyle/>
          <a:p>
            <a:pPr algn="just"/>
            <a:r>
              <a:rPr lang="en-US" altLang="zh-CN"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02.</a:t>
            </a:r>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Upload</a:t>
            </a:r>
            <a:r>
              <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ing</a:t>
            </a:r>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Map</a:t>
            </a:r>
            <a:r>
              <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&amp;</a:t>
            </a:r>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Rectify</a:t>
            </a:r>
            <a:r>
              <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ing</a:t>
            </a:r>
            <a:endPar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pPr algn="just"/>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a:t>
            </a:r>
            <a:endParaRPr lang="zh-CN" altLang="en-US"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pic>
        <p:nvPicPr>
          <p:cNvPr id="2" name="图片 1" descr="/Users/yutongwu/Library/Containers/com.kingsoft.wpsoffice.mac/Data/tmp/picturecompress_20240509211353/output_1.pngoutput_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25755" y="1295400"/>
            <a:ext cx="11520805" cy="528828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accent6">
              <a:lumMod val="20000"/>
              <a:lumOff val="80000"/>
            </a:schemeClr>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2"/>
              </a:solidFill>
            </a:endParaRPr>
          </a:p>
        </p:txBody>
      </p:sp>
      <p:sp>
        <p:nvSpPr>
          <p:cNvPr id="13" name="文本框 12"/>
          <p:cNvSpPr txBox="1"/>
          <p:nvPr/>
        </p:nvSpPr>
        <p:spPr>
          <a:xfrm>
            <a:off x="2091055" y="534035"/>
            <a:ext cx="7339965" cy="829945"/>
          </a:xfrm>
          <a:prstGeom prst="rect">
            <a:avLst/>
          </a:prstGeom>
        </p:spPr>
        <p:txBody>
          <a:bodyPr wrap="square" rtlCol="0">
            <a:spAutoFit/>
          </a:bodyPr>
          <a:lstStyle/>
          <a:p>
            <a:r>
              <a:rPr lang="en-US" altLang="zh-CN"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03.</a:t>
            </a:r>
            <a:r>
              <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Comparing Maps Using Python</a:t>
            </a:r>
            <a:endPar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a:p>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a:t>
            </a:r>
            <a:endParaRPr lang="zh-CN" altLang="en-US"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pic>
        <p:nvPicPr>
          <p:cNvPr id="3" name="图片 2"/>
          <p:cNvPicPr>
            <a:picLocks noChangeAspect="1"/>
          </p:cNvPicPr>
          <p:nvPr/>
        </p:nvPicPr>
        <p:blipFill>
          <a:blip r:embed="rId2"/>
          <a:stretch>
            <a:fillRect/>
          </a:stretch>
        </p:blipFill>
        <p:spPr>
          <a:xfrm>
            <a:off x="6318250" y="1363980"/>
            <a:ext cx="4881245" cy="3458210"/>
          </a:xfrm>
          <a:prstGeom prst="rect">
            <a:avLst/>
          </a:prstGeom>
        </p:spPr>
      </p:pic>
      <p:pic>
        <p:nvPicPr>
          <p:cNvPr id="6" name="图片 5"/>
          <p:cNvPicPr>
            <a:picLocks noChangeAspect="1"/>
          </p:cNvPicPr>
          <p:nvPr/>
        </p:nvPicPr>
        <p:blipFill>
          <a:blip r:embed="rId3"/>
          <a:stretch>
            <a:fillRect/>
          </a:stretch>
        </p:blipFill>
        <p:spPr>
          <a:xfrm>
            <a:off x="872490" y="1363980"/>
            <a:ext cx="4669790" cy="3458845"/>
          </a:xfrm>
          <a:prstGeom prst="rect">
            <a:avLst/>
          </a:prstGeom>
        </p:spPr>
      </p:pic>
      <p:sp>
        <p:nvSpPr>
          <p:cNvPr id="7" name="文本框 6"/>
          <p:cNvSpPr txBox="1"/>
          <p:nvPr/>
        </p:nvSpPr>
        <p:spPr>
          <a:xfrm>
            <a:off x="872490" y="4954270"/>
            <a:ext cx="4591050" cy="1322070"/>
          </a:xfrm>
          <a:prstGeom prst="rect">
            <a:avLst/>
          </a:prstGeom>
          <a:noFill/>
        </p:spPr>
        <p:txBody>
          <a:bodyPr wrap="square" rtlCol="0">
            <a:spAutoFit/>
          </a:bodyPr>
          <a:lstStyle/>
          <a:p>
            <a:r>
              <a:rPr lang="zh-CN" altLang="en-US" sz="2000">
                <a:latin typeface="Times New Roman Regular" panose="02020603050405020304" charset="0"/>
                <a:cs typeface="Times New Roman Regular" panose="02020603050405020304" charset="0"/>
              </a:rPr>
              <a:t>First attempt</a:t>
            </a:r>
            <a:r>
              <a:rPr lang="en-US" altLang="zh-CN" sz="2000">
                <a:latin typeface="Times New Roman Regular" panose="02020603050405020304" charset="0"/>
                <a:cs typeface="Times New Roman Regular" panose="02020603050405020304" charset="0"/>
              </a:rPr>
              <a:t> </a:t>
            </a:r>
            <a:r>
              <a:rPr lang="zh-CN" altLang="en-US" sz="2000">
                <a:latin typeface="Times New Roman Regular" panose="02020603050405020304" charset="0"/>
                <a:cs typeface="Times New Roman Regular" panose="02020603050405020304" charset="0"/>
              </a:rPr>
              <a:t>:</a:t>
            </a:r>
          </a:p>
          <a:p>
            <a:r>
              <a:rPr lang="en-US" altLang="zh-CN" sz="2000">
                <a:latin typeface="Times New Roman Regular" panose="02020603050405020304" charset="0"/>
                <a:cs typeface="Times New Roman Regular" panose="02020603050405020304" charset="0"/>
              </a:rPr>
              <a:t>O</a:t>
            </a:r>
            <a:r>
              <a:rPr lang="zh-CN" altLang="en-US" sz="2000">
                <a:latin typeface="Times New Roman Regular" panose="02020603050405020304" charset="0"/>
                <a:cs typeface="Times New Roman Regular" panose="02020603050405020304" charset="0"/>
              </a:rPr>
              <a:t>verlaying historical map on modern map</a:t>
            </a:r>
          </a:p>
          <a:p>
            <a:r>
              <a:rPr lang="zh-CN" altLang="en-US" sz="2000">
                <a:solidFill>
                  <a:srgbClr val="C00000"/>
                </a:solidFill>
                <a:latin typeface="Times New Roman Regular" panose="02020603050405020304" charset="0"/>
                <a:cs typeface="Times New Roman Regular" panose="02020603050405020304" charset="0"/>
              </a:rPr>
              <a:t>Difficulties encountered</a:t>
            </a:r>
          </a:p>
          <a:p>
            <a:endParaRPr lang="zh-CN" altLang="en-US" sz="2000">
              <a:solidFill>
                <a:srgbClr val="C00000"/>
              </a:solidFill>
              <a:latin typeface="Times New Roman Regular" panose="02020603050405020304" charset="0"/>
              <a:cs typeface="Times New Roman Regular" panose="02020603050405020304" charset="0"/>
            </a:endParaRPr>
          </a:p>
        </p:txBody>
      </p:sp>
      <p:sp>
        <p:nvSpPr>
          <p:cNvPr id="8" name="文本框 7"/>
          <p:cNvSpPr txBox="1"/>
          <p:nvPr/>
        </p:nvSpPr>
        <p:spPr>
          <a:xfrm>
            <a:off x="6465570" y="4860290"/>
            <a:ext cx="4271645" cy="1753235"/>
          </a:xfrm>
          <a:prstGeom prst="rect">
            <a:avLst/>
          </a:prstGeom>
          <a:noFill/>
        </p:spPr>
        <p:txBody>
          <a:bodyPr wrap="square" rtlCol="0">
            <a:spAutoFit/>
          </a:bodyPr>
          <a:lstStyle/>
          <a:p>
            <a:r>
              <a:rPr lang="zh-CN" altLang="en-US" sz="2000" dirty="0">
                <a:latin typeface="Times New Roman Regular" panose="02020603050405020304" charset="0"/>
                <a:cs typeface="Times New Roman Regular" panose="02020603050405020304" charset="0"/>
              </a:rPr>
              <a:t>Final decision</a:t>
            </a:r>
            <a:r>
              <a:rPr lang="en-US" altLang="zh-CN" sz="2000" dirty="0">
                <a:latin typeface="Times New Roman Regular" panose="02020603050405020304" charset="0"/>
                <a:cs typeface="Times New Roman Regular" panose="02020603050405020304" charset="0"/>
              </a:rPr>
              <a:t> </a:t>
            </a:r>
            <a:r>
              <a:rPr lang="zh-CN" altLang="en-US" sz="2000" dirty="0">
                <a:latin typeface="Times New Roman Regular" panose="02020603050405020304" charset="0"/>
                <a:cs typeface="Times New Roman Regular" panose="02020603050405020304" charset="0"/>
              </a:rPr>
              <a:t>: </a:t>
            </a:r>
          </a:p>
          <a:p>
            <a:r>
              <a:rPr lang="zh-CN" altLang="en-US" sz="2000" dirty="0">
                <a:solidFill>
                  <a:schemeClr val="accent2"/>
                </a:solidFill>
                <a:latin typeface="Times New Roman Regular" panose="02020603050405020304" charset="0"/>
                <a:cs typeface="Times New Roman Regular" panose="02020603050405020304" charset="0"/>
              </a:rPr>
              <a:t>Compar</a:t>
            </a:r>
            <a:r>
              <a:rPr lang="en-US" altLang="zh-CN" sz="2000" dirty="0" err="1">
                <a:solidFill>
                  <a:schemeClr val="accent2"/>
                </a:solidFill>
                <a:latin typeface="Times New Roman Regular" panose="02020603050405020304" charset="0"/>
                <a:cs typeface="Times New Roman Regular" panose="02020603050405020304" charset="0"/>
              </a:rPr>
              <a:t>ing</a:t>
            </a:r>
            <a:r>
              <a:rPr lang="zh-CN" altLang="en-US" sz="2000" dirty="0">
                <a:solidFill>
                  <a:schemeClr val="accent2"/>
                </a:solidFill>
                <a:latin typeface="Times New Roman Regular" panose="02020603050405020304" charset="0"/>
                <a:cs typeface="Times New Roman Regular" panose="02020603050405020304" charset="0"/>
              </a:rPr>
              <a:t> the two maps directly from left to right</a:t>
            </a:r>
          </a:p>
          <a:p>
            <a:endParaRPr lang="zh-CN" altLang="en-US" sz="2000" dirty="0">
              <a:solidFill>
                <a:schemeClr val="accent2"/>
              </a:solidFill>
              <a:latin typeface="Times New Roman Regular" panose="02020603050405020304" charset="0"/>
              <a:cs typeface="Times New Roman Regular" panose="02020603050405020304" charset="0"/>
            </a:endParaRPr>
          </a:p>
          <a:p>
            <a:r>
              <a:rPr lang="en-US" altLang="zh-CN" sz="1400" spc="300" dirty="0">
                <a:solidFill>
                  <a:schemeClr val="tx1">
                    <a:lumMod val="50000"/>
                    <a:lumOff val="50000"/>
                  </a:schemeClr>
                </a:solidFill>
                <a:latin typeface="Times New Roman Regular" panose="02020603050405020304" charset="0"/>
                <a:cs typeface="Times New Roman Regular" panose="02020603050405020304" charset="0"/>
                <a:sym typeface="+mn-ea"/>
              </a:rPr>
              <a:t>*With the help of Holly</a:t>
            </a:r>
            <a:endParaRPr lang="en-US" altLang="zh-CN" sz="1400" spc="300" dirty="0">
              <a:solidFill>
                <a:schemeClr val="tx1">
                  <a:lumMod val="50000"/>
                  <a:lumOff val="50000"/>
                </a:schemeClr>
              </a:solidFill>
              <a:latin typeface="Times New Roman Regular" panose="02020603050405020304" charset="0"/>
              <a:cs typeface="Times New Roman Regular" panose="02020603050405020304" charset="0"/>
            </a:endParaRPr>
          </a:p>
          <a:p>
            <a:endParaRPr lang="zh-CN" altLang="en-US" sz="1400" dirty="0">
              <a:solidFill>
                <a:schemeClr val="accent2"/>
              </a:solidFill>
              <a:latin typeface="Times New Roman Regular" panose="02020603050405020304" charset="0"/>
              <a:cs typeface="Times New Roman Regular" panose="02020603050405020304" charset="0"/>
            </a:endParaRP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 y="3838585"/>
            <a:ext cx="12192001" cy="3015735"/>
          </a:xfrm>
          <a:prstGeom prst="rect">
            <a:avLst/>
          </a:prstGeom>
        </p:spPr>
      </p:pic>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2" y="0"/>
            <a:ext cx="12192001" cy="3015735"/>
          </a:xfrm>
          <a:prstGeom prst="rect">
            <a:avLst/>
          </a:prstGeom>
        </p:spPr>
      </p:pic>
      <p:sp>
        <p:nvSpPr>
          <p:cNvPr id="2" name="文本框 1"/>
          <p:cNvSpPr txBox="1"/>
          <p:nvPr>
            <p:custDataLst>
              <p:tags r:id="rId1"/>
            </p:custDataLst>
          </p:nvPr>
        </p:nvSpPr>
        <p:spPr>
          <a:xfrm>
            <a:off x="1807210" y="2906395"/>
            <a:ext cx="8582025" cy="1844040"/>
          </a:xfrm>
          <a:prstGeom prst="rect">
            <a:avLst/>
          </a:prstGeom>
          <a:noFill/>
        </p:spPr>
        <p:txBody>
          <a:bodyPr wrap="square" rtlCol="0">
            <a:noAutofit/>
            <a:scene3d>
              <a:camera prst="orthographicFront"/>
              <a:lightRig rig="soft" dir="t">
                <a:rot lat="0" lon="0" rev="15600000"/>
              </a:lightRig>
            </a:scene3d>
            <a:sp3d extrusionH="57150" prstMaterial="softEdge">
              <a:bevelT w="25400" h="38100"/>
            </a:sp3d>
          </a:bodyPr>
          <a:lstStyle/>
          <a:p>
            <a:pPr algn="ctr"/>
            <a:r>
              <a:rPr lang="en-US" altLang="zh-CN" sz="7200">
                <a:solidFill>
                  <a:srgbClr val="E1A977"/>
                </a:solidFill>
                <a:effectLst/>
                <a:latin typeface="Times New Roman Regular" panose="02020603050405020304" charset="0"/>
                <a:cs typeface="Times New Roman Regular" panose="02020603050405020304" charset="0"/>
              </a:rPr>
              <a:t>1. Project Introduction</a:t>
            </a:r>
          </a:p>
        </p:txBody>
      </p:sp>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accent6">
              <a:lumMod val="20000"/>
              <a:lumOff val="80000"/>
            </a:schemeClr>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91055" y="534035"/>
            <a:ext cx="7339965" cy="460375"/>
          </a:xfrm>
          <a:prstGeom prst="rect">
            <a:avLst/>
          </a:prstGeom>
        </p:spPr>
        <p:txBody>
          <a:bodyPr wrap="square" rtlCol="0">
            <a:spAutoFit/>
          </a:bodyPr>
          <a:lstStyle/>
          <a:p>
            <a:r>
              <a:rPr lang="en-US" altLang="zh-CN"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04.</a:t>
            </a:r>
            <a:r>
              <a:rPr lang="en-US" altLang="zh-CN"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Visualizing &amp; Publishing Data</a:t>
            </a:r>
            <a:r>
              <a:rPr lang="zh-CN" altLang="en-US" sz="24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sym typeface="+mn-ea"/>
              </a:rPr>
              <a:t> </a:t>
            </a:r>
            <a:endParaRPr lang="zh-CN" altLang="en-US"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6" name="文本框 5"/>
          <p:cNvSpPr txBox="1"/>
          <p:nvPr/>
        </p:nvSpPr>
        <p:spPr>
          <a:xfrm>
            <a:off x="8100060" y="6120130"/>
            <a:ext cx="3103880" cy="398780"/>
          </a:xfrm>
          <a:prstGeom prst="rect">
            <a:avLst/>
          </a:prstGeom>
          <a:noFill/>
        </p:spPr>
        <p:txBody>
          <a:bodyPr wrap="square" rtlCol="0">
            <a:spAutoFit/>
          </a:bodyPr>
          <a:lstStyle/>
          <a:p>
            <a:pPr algn="r"/>
            <a:r>
              <a:rPr lang="zh-CN" altLang="en-US" sz="2000">
                <a:ln w="22225">
                  <a:solidFill>
                    <a:schemeClr val="accent6"/>
                  </a:solidFill>
                  <a:prstDash val="solid"/>
                </a:ln>
                <a:solidFill>
                  <a:schemeClr val="accent2">
                    <a:lumMod val="40000"/>
                    <a:lumOff val="60000"/>
                    <a:lumMod val="40000"/>
                    <a:lumOff val="60000"/>
                  </a:schemeClr>
                </a:solidFill>
                <a:effectLst/>
                <a:latin typeface="Times New Roman Regular" panose="02020603050405020304" charset="0"/>
                <a:cs typeface="Times New Roman Regular" panose="02020603050405020304" charset="0"/>
                <a:hlinkClick r:id="rId2" action="ppaction://hlinkfile"/>
              </a:rPr>
              <a:t>Click here to view a demo</a:t>
            </a:r>
            <a:endParaRPr lang="zh-CN" altLang="en-US" sz="2000">
              <a:ln w="22225">
                <a:solidFill>
                  <a:schemeClr val="accent6"/>
                </a:solidFill>
                <a:prstDash val="solid"/>
              </a:ln>
              <a:solidFill>
                <a:schemeClr val="accent2">
                  <a:lumMod val="40000"/>
                  <a:lumOff val="60000"/>
                  <a:lumMod val="40000"/>
                  <a:lumOff val="60000"/>
                </a:schemeClr>
              </a:solidFill>
              <a:effectLst/>
              <a:latin typeface="Times New Roman Regular" panose="02020603050405020304" charset="0"/>
              <a:cs typeface="Times New Roman Regular" panose="02020603050405020304" charset="0"/>
            </a:endParaRPr>
          </a:p>
        </p:txBody>
      </p:sp>
      <p:pic>
        <p:nvPicPr>
          <p:cNvPr id="2" name="图片 1" descr="/Users/yutongwu/Library/Containers/com.kingsoft.wpsoffice.mac/Data/tmp/picturecompress_20240509211622/output_1.pngoutput_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38785" y="1113155"/>
            <a:ext cx="11273155" cy="5006975"/>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wd">
                                    <p:tmPct val="10000"/>
                                  </p:iterate>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3"/>
                                        </p:tgtEl>
                                        <p:attrNameLst>
                                          <p:attrName>ppt_y</p:attrName>
                                        </p:attrNameLst>
                                      </p:cBhvr>
                                      <p:tavLst>
                                        <p:tav tm="0">
                                          <p:val>
                                            <p:strVal val="#ppt_y"/>
                                          </p:val>
                                        </p:tav>
                                        <p:tav tm="100000">
                                          <p:val>
                                            <p:strVal val="#ppt_y"/>
                                          </p:val>
                                        </p:tav>
                                      </p:tavLst>
                                    </p:anim>
                                    <p:anim calcmode="lin" valueType="num">
                                      <p:cBhvr>
                                        <p:cTn id="9"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1" y="2077375"/>
            <a:ext cx="12192001" cy="4780625"/>
          </a:xfrm>
          <a:prstGeom prst="rect">
            <a:avLst/>
          </a:prstGeom>
        </p:spPr>
      </p:pic>
      <p:grpSp>
        <p:nvGrpSpPr>
          <p:cNvPr id="20" name="组合 19"/>
          <p:cNvGrpSpPr/>
          <p:nvPr/>
        </p:nvGrpSpPr>
        <p:grpSpPr>
          <a:xfrm rot="16200000">
            <a:off x="4856600" y="-259347"/>
            <a:ext cx="2478798" cy="3737450"/>
            <a:chOff x="5077817" y="1849127"/>
            <a:chExt cx="1838149" cy="3033116"/>
          </a:xfrm>
        </p:grpSpPr>
        <p:sp>
          <p:nvSpPr>
            <p:cNvPr id="21" name="文本框 20"/>
            <p:cNvSpPr txBox="1"/>
            <p:nvPr/>
          </p:nvSpPr>
          <p:spPr>
            <a:xfrm>
              <a:off x="5532147" y="2244259"/>
              <a:ext cx="502108" cy="2401185"/>
            </a:xfrm>
            <a:prstGeom prst="rect">
              <a:avLst/>
            </a:prstGeom>
            <a:noFill/>
          </p:spPr>
          <p:txBody>
            <a:bodyPr vert="eaVert" wrap="square" rtlCol="0">
              <a:spAutoFit/>
            </a:bodyPr>
            <a:lstStyle/>
            <a:p>
              <a:pPr algn="dist"/>
              <a:r>
                <a:rPr lang="en-US" altLang="zh-CN" sz="3200" dirty="0">
                  <a:solidFill>
                    <a:srgbClr val="E1A977"/>
                  </a:solidFill>
                  <a:latin typeface="方正清刻本悦宋简体" panose="02000000000000000000" pitchFamily="2" charset="-122"/>
                  <a:ea typeface="方正清刻本悦宋简体" panose="02000000000000000000" pitchFamily="2" charset="-122"/>
                </a:rPr>
                <a:t>Categorization</a:t>
              </a:r>
              <a:endParaRPr lang="zh-CN" altLang="en-US" sz="32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22" name="文本框 21"/>
            <p:cNvSpPr txBox="1"/>
            <p:nvPr/>
          </p:nvSpPr>
          <p:spPr>
            <a:xfrm>
              <a:off x="6216021" y="2255835"/>
              <a:ext cx="342347" cy="2361238"/>
            </a:xfrm>
            <a:prstGeom prst="rect">
              <a:avLst/>
            </a:prstGeom>
            <a:noFill/>
          </p:spPr>
          <p:txBody>
            <a:bodyPr vert="eaVert"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Part Three</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23" name="矩形 22"/>
            <p:cNvSpPr/>
            <p:nvPr/>
          </p:nvSpPr>
          <p:spPr>
            <a:xfrm>
              <a:off x="5402664" y="1975757"/>
              <a:ext cx="1386672" cy="2906486"/>
            </a:xfrm>
            <a:prstGeom prst="rect">
              <a:avLst/>
            </a:prstGeom>
            <a:no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714514"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p:cNvSpPr/>
            <p:nvPr/>
          </p:nvSpPr>
          <p:spPr>
            <a:xfrm>
              <a:off x="6662706"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p:cNvSpPr/>
            <p:nvPr/>
          </p:nvSpPr>
          <p:spPr>
            <a:xfrm rot="5400000">
              <a:off x="3905396" y="3274810"/>
              <a:ext cx="2669689" cy="324848"/>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Presenter: HAN Xuan Lucy</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cxnSp>
          <p:nvCxnSpPr>
            <p:cNvPr id="27" name="直接连接符 5"/>
            <p:cNvCxnSpPr/>
            <p:nvPr/>
          </p:nvCxnSpPr>
          <p:spPr>
            <a:xfrm>
              <a:off x="6096000"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28" name="直接连接符 11"/>
            <p:cNvCxnSpPr/>
            <p:nvPr/>
          </p:nvCxnSpPr>
          <p:spPr>
            <a:xfrm>
              <a:off x="6151509"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0" y="1849127"/>
            <a:ext cx="1832457" cy="3033116"/>
            <a:chOff x="0" y="1849127"/>
            <a:chExt cx="1832457" cy="3033116"/>
          </a:xfrm>
        </p:grpSpPr>
        <p:sp>
          <p:nvSpPr>
            <p:cNvPr id="16" name="矩形 15"/>
            <p:cNvSpPr/>
            <p:nvPr/>
          </p:nvSpPr>
          <p:spPr>
            <a:xfrm>
              <a:off x="345281" y="1975757"/>
              <a:ext cx="1386672" cy="2906486"/>
            </a:xfrm>
            <a:prstGeom prst="rect">
              <a:avLst/>
            </a:prstGeom>
            <a:solidFill>
              <a:srgbClr val="05777B"/>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631005"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矩形 17"/>
            <p:cNvSpPr/>
            <p:nvPr/>
          </p:nvSpPr>
          <p:spPr>
            <a:xfrm>
              <a:off x="1579197"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矩形 18"/>
            <p:cNvSpPr/>
            <p:nvPr/>
          </p:nvSpPr>
          <p:spPr>
            <a:xfrm>
              <a:off x="0" y="2277708"/>
              <a:ext cx="329273" cy="2367736"/>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Han  Xuan</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sp>
          <p:nvSpPr>
            <p:cNvPr id="14" name="文本框 13"/>
            <p:cNvSpPr txBox="1"/>
            <p:nvPr/>
          </p:nvSpPr>
          <p:spPr>
            <a:xfrm>
              <a:off x="436517" y="2164971"/>
              <a:ext cx="615553" cy="2554728"/>
            </a:xfrm>
            <a:prstGeom prst="rect">
              <a:avLst/>
            </a:prstGeom>
            <a:noFill/>
          </p:spPr>
          <p:txBody>
            <a:bodyPr vert="eaVert" wrap="square" rtlCol="0">
              <a:spAutoFit/>
            </a:bodyPr>
            <a:lstStyle/>
            <a:p>
              <a:pPr algn="dist"/>
              <a:r>
                <a:rPr lang="en-US" altLang="zh-CN" sz="2800" dirty="0">
                  <a:solidFill>
                    <a:srgbClr val="E1A977"/>
                  </a:solidFill>
                  <a:latin typeface="方正清刻本悦宋简体" panose="02000000000000000000" pitchFamily="2" charset="-122"/>
                  <a:ea typeface="方正清刻本悦宋简体" panose="02000000000000000000" pitchFamily="2" charset="-122"/>
                </a:rPr>
                <a:t>3. Categorization</a:t>
              </a:r>
              <a:endParaRPr lang="zh-CN" altLang="en-US" sz="28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5" name="文本框 14"/>
            <p:cNvSpPr txBox="1"/>
            <p:nvPr/>
          </p:nvSpPr>
          <p:spPr>
            <a:xfrm>
              <a:off x="1098979" y="2255835"/>
              <a:ext cx="461665" cy="2361238"/>
            </a:xfrm>
            <a:prstGeom prst="rect">
              <a:avLst/>
            </a:prstGeom>
            <a:noFill/>
          </p:spPr>
          <p:txBody>
            <a:bodyPr vert="eaVert"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Workflow</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cxnSp>
          <p:nvCxnSpPr>
            <p:cNvPr id="20" name="直接连接符 19"/>
            <p:cNvCxnSpPr/>
            <p:nvPr/>
          </p:nvCxnSpPr>
          <p:spPr>
            <a:xfrm>
              <a:off x="1038617"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094126"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7506669" y="2888340"/>
            <a:ext cx="962027" cy="962027"/>
            <a:chOff x="5331620" y="1809750"/>
            <a:chExt cx="1647825" cy="1647825"/>
          </a:xfrm>
        </p:grpSpPr>
        <p:sp>
          <p:nvSpPr>
            <p:cNvPr id="12" name="椭圆 11"/>
            <p:cNvSpPr/>
            <p:nvPr/>
          </p:nvSpPr>
          <p:spPr>
            <a:xfrm>
              <a:off x="5331620" y="1809750"/>
              <a:ext cx="1647825" cy="1647825"/>
            </a:xfrm>
            <a:prstGeom prst="ellipse">
              <a:avLst/>
            </a:prstGeom>
            <a:solidFill>
              <a:srgbClr val="0577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13" name="Freeform 61"/>
            <p:cNvSpPr>
              <a:spLocks noEditPoints="1"/>
            </p:cNvSpPr>
            <p:nvPr/>
          </p:nvSpPr>
          <p:spPr bwMode="auto">
            <a:xfrm>
              <a:off x="5994401" y="2472531"/>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endParaRPr>
            </a:p>
          </p:txBody>
        </p:sp>
      </p:grpSp>
      <p:grpSp>
        <p:nvGrpSpPr>
          <p:cNvPr id="22" name="组合 21"/>
          <p:cNvGrpSpPr/>
          <p:nvPr/>
        </p:nvGrpSpPr>
        <p:grpSpPr>
          <a:xfrm>
            <a:off x="2642217" y="2888340"/>
            <a:ext cx="962027" cy="962027"/>
            <a:chOff x="1266825" y="1809750"/>
            <a:chExt cx="1647825" cy="1647825"/>
          </a:xfrm>
        </p:grpSpPr>
        <p:sp>
          <p:nvSpPr>
            <p:cNvPr id="23" name="椭圆 22"/>
            <p:cNvSpPr/>
            <p:nvPr/>
          </p:nvSpPr>
          <p:spPr>
            <a:xfrm>
              <a:off x="1266825" y="1809750"/>
              <a:ext cx="1647825" cy="1647825"/>
            </a:xfrm>
            <a:prstGeom prst="ellipse">
              <a:avLst/>
            </a:prstGeom>
            <a:solidFill>
              <a:srgbClr val="0577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24" name="Freeform 96"/>
            <p:cNvSpPr>
              <a:spLocks noEditPoints="1"/>
            </p:cNvSpPr>
            <p:nvPr/>
          </p:nvSpPr>
          <p:spPr bwMode="auto">
            <a:xfrm>
              <a:off x="1929606" y="2472531"/>
              <a:ext cx="322263" cy="322263"/>
            </a:xfrm>
            <a:custGeom>
              <a:avLst/>
              <a:gdLst>
                <a:gd name="T0" fmla="*/ 658 w 1017"/>
                <a:gd name="T1" fmla="*/ 2 h 1017"/>
                <a:gd name="T2" fmla="*/ 600 w 1017"/>
                <a:gd name="T3" fmla="*/ 16 h 1017"/>
                <a:gd name="T4" fmla="*/ 551 w 1017"/>
                <a:gd name="T5" fmla="*/ 36 h 1017"/>
                <a:gd name="T6" fmla="*/ 513 w 1017"/>
                <a:gd name="T7" fmla="*/ 61 h 1017"/>
                <a:gd name="T8" fmla="*/ 393 w 1017"/>
                <a:gd name="T9" fmla="*/ 10 h 1017"/>
                <a:gd name="T10" fmla="*/ 269 w 1017"/>
                <a:gd name="T11" fmla="*/ 3 h 1017"/>
                <a:gd name="T12" fmla="*/ 166 w 1017"/>
                <a:gd name="T13" fmla="*/ 39 h 1017"/>
                <a:gd name="T14" fmla="*/ 82 w 1017"/>
                <a:gd name="T15" fmla="*/ 104 h 1017"/>
                <a:gd name="T16" fmla="*/ 24 w 1017"/>
                <a:gd name="T17" fmla="*/ 194 h 1017"/>
                <a:gd name="T18" fmla="*/ 0 w 1017"/>
                <a:gd name="T19" fmla="*/ 301 h 1017"/>
                <a:gd name="T20" fmla="*/ 13 w 1017"/>
                <a:gd name="T21" fmla="*/ 451 h 1017"/>
                <a:gd name="T22" fmla="*/ 74 w 1017"/>
                <a:gd name="T23" fmla="*/ 625 h 1017"/>
                <a:gd name="T24" fmla="*/ 182 w 1017"/>
                <a:gd name="T25" fmla="*/ 784 h 1017"/>
                <a:gd name="T26" fmla="*/ 333 w 1017"/>
                <a:gd name="T27" fmla="*/ 919 h 1017"/>
                <a:gd name="T28" fmla="*/ 494 w 1017"/>
                <a:gd name="T29" fmla="*/ 1014 h 1017"/>
                <a:gd name="T30" fmla="*/ 550 w 1017"/>
                <a:gd name="T31" fmla="*/ 1000 h 1017"/>
                <a:gd name="T32" fmla="*/ 730 w 1017"/>
                <a:gd name="T33" fmla="*/ 883 h 1017"/>
                <a:gd name="T34" fmla="*/ 869 w 1017"/>
                <a:gd name="T35" fmla="*/ 740 h 1017"/>
                <a:gd name="T36" fmla="*/ 964 w 1017"/>
                <a:gd name="T37" fmla="*/ 577 h 1017"/>
                <a:gd name="T38" fmla="*/ 1013 w 1017"/>
                <a:gd name="T39" fmla="*/ 398 h 1017"/>
                <a:gd name="T40" fmla="*/ 1014 w 1017"/>
                <a:gd name="T41" fmla="*/ 269 h 1017"/>
                <a:gd name="T42" fmla="*/ 978 w 1017"/>
                <a:gd name="T43" fmla="*/ 166 h 1017"/>
                <a:gd name="T44" fmla="*/ 913 w 1017"/>
                <a:gd name="T45" fmla="*/ 82 h 1017"/>
                <a:gd name="T46" fmla="*/ 823 w 1017"/>
                <a:gd name="T47" fmla="*/ 25 h 1017"/>
                <a:gd name="T48" fmla="*/ 715 w 1017"/>
                <a:gd name="T49" fmla="*/ 0 h 1017"/>
                <a:gd name="T50" fmla="*/ 433 w 1017"/>
                <a:gd name="T51" fmla="*/ 909 h 1017"/>
                <a:gd name="T52" fmla="*/ 281 w 1017"/>
                <a:gd name="T53" fmla="*/ 794 h 1017"/>
                <a:gd name="T54" fmla="*/ 167 w 1017"/>
                <a:gd name="T55" fmla="*/ 659 h 1017"/>
                <a:gd name="T56" fmla="*/ 93 w 1017"/>
                <a:gd name="T57" fmla="*/ 506 h 1017"/>
                <a:gd name="T58" fmla="*/ 63 w 1017"/>
                <a:gd name="T59" fmla="*/ 342 h 1017"/>
                <a:gd name="T60" fmla="*/ 75 w 1017"/>
                <a:gd name="T61" fmla="*/ 242 h 1017"/>
                <a:gd name="T62" fmla="*/ 176 w 1017"/>
                <a:gd name="T63" fmla="*/ 107 h 1017"/>
                <a:gd name="T64" fmla="*/ 304 w 1017"/>
                <a:gd name="T65" fmla="*/ 63 h 1017"/>
                <a:gd name="T66" fmla="*/ 411 w 1017"/>
                <a:gd name="T67" fmla="*/ 81 h 1017"/>
                <a:gd name="T68" fmla="*/ 414 w 1017"/>
                <a:gd name="T69" fmla="*/ 178 h 1017"/>
                <a:gd name="T70" fmla="*/ 383 w 1017"/>
                <a:gd name="T71" fmla="*/ 288 h 1017"/>
                <a:gd name="T72" fmla="*/ 390 w 1017"/>
                <a:gd name="T73" fmla="*/ 340 h 1017"/>
                <a:gd name="T74" fmla="*/ 425 w 1017"/>
                <a:gd name="T75" fmla="*/ 348 h 1017"/>
                <a:gd name="T76" fmla="*/ 445 w 1017"/>
                <a:gd name="T77" fmla="*/ 317 h 1017"/>
                <a:gd name="T78" fmla="*/ 462 w 1017"/>
                <a:gd name="T79" fmla="*/ 224 h 1017"/>
                <a:gd name="T80" fmla="*/ 511 w 1017"/>
                <a:gd name="T81" fmla="*/ 146 h 1017"/>
                <a:gd name="T82" fmla="*/ 549 w 1017"/>
                <a:gd name="T83" fmla="*/ 113 h 1017"/>
                <a:gd name="T84" fmla="*/ 591 w 1017"/>
                <a:gd name="T85" fmla="*/ 88 h 1017"/>
                <a:gd name="T86" fmla="*/ 628 w 1017"/>
                <a:gd name="T87" fmla="*/ 74 h 1017"/>
                <a:gd name="T88" fmla="*/ 675 w 1017"/>
                <a:gd name="T89" fmla="*/ 64 h 1017"/>
                <a:gd name="T90" fmla="*/ 750 w 1017"/>
                <a:gd name="T91" fmla="*/ 69 h 1017"/>
                <a:gd name="T92" fmla="*/ 896 w 1017"/>
                <a:gd name="T93" fmla="*/ 157 h 1017"/>
                <a:gd name="T94" fmla="*/ 952 w 1017"/>
                <a:gd name="T95" fmla="*/ 292 h 1017"/>
                <a:gd name="T96" fmla="*/ 946 w 1017"/>
                <a:gd name="T97" fmla="*/ 413 h 1017"/>
                <a:gd name="T98" fmla="*/ 897 w 1017"/>
                <a:gd name="T99" fmla="*/ 573 h 1017"/>
                <a:gd name="T100" fmla="*/ 805 w 1017"/>
                <a:gd name="T101" fmla="*/ 719 h 1017"/>
                <a:gd name="T102" fmla="*/ 675 w 1017"/>
                <a:gd name="T103" fmla="*/ 846 h 1017"/>
                <a:gd name="T104" fmla="*/ 508 w 1017"/>
                <a:gd name="T105" fmla="*/ 950 h 1017"/>
                <a:gd name="T106" fmla="*/ 677 w 1017"/>
                <a:gd name="T107" fmla="*/ 136 h 1017"/>
                <a:gd name="T108" fmla="*/ 669 w 1017"/>
                <a:gd name="T109" fmla="*/ 172 h 1017"/>
                <a:gd name="T110" fmla="*/ 699 w 1017"/>
                <a:gd name="T111" fmla="*/ 191 h 1017"/>
                <a:gd name="T112" fmla="*/ 780 w 1017"/>
                <a:gd name="T113" fmla="*/ 220 h 1017"/>
                <a:gd name="T114" fmla="*/ 824 w 1017"/>
                <a:gd name="T115" fmla="*/ 292 h 1017"/>
                <a:gd name="T116" fmla="*/ 835 w 1017"/>
                <a:gd name="T117" fmla="*/ 340 h 1017"/>
                <a:gd name="T118" fmla="*/ 870 w 1017"/>
                <a:gd name="T119" fmla="*/ 348 h 1017"/>
                <a:gd name="T120" fmla="*/ 890 w 1017"/>
                <a:gd name="T121" fmla="*/ 317 h 1017"/>
                <a:gd name="T122" fmla="*/ 846 w 1017"/>
                <a:gd name="T123" fmla="*/ 196 h 1017"/>
                <a:gd name="T124" fmla="*/ 738 w 1017"/>
                <a:gd name="T125" fmla="*/ 1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699" y="0"/>
                  </a:moveTo>
                  <a:lnTo>
                    <a:pt x="699" y="0"/>
                  </a:lnTo>
                  <a:lnTo>
                    <a:pt x="684" y="0"/>
                  </a:lnTo>
                  <a:lnTo>
                    <a:pt x="669" y="1"/>
                  </a:lnTo>
                  <a:lnTo>
                    <a:pt x="669" y="1"/>
                  </a:lnTo>
                  <a:lnTo>
                    <a:pt x="658" y="2"/>
                  </a:lnTo>
                  <a:lnTo>
                    <a:pt x="658" y="2"/>
                  </a:lnTo>
                  <a:lnTo>
                    <a:pt x="641" y="5"/>
                  </a:lnTo>
                  <a:lnTo>
                    <a:pt x="641" y="5"/>
                  </a:lnTo>
                  <a:lnTo>
                    <a:pt x="628" y="7"/>
                  </a:lnTo>
                  <a:lnTo>
                    <a:pt x="628" y="7"/>
                  </a:lnTo>
                  <a:lnTo>
                    <a:pt x="613" y="12"/>
                  </a:lnTo>
                  <a:lnTo>
                    <a:pt x="613" y="12"/>
                  </a:lnTo>
                  <a:lnTo>
                    <a:pt x="600" y="16"/>
                  </a:lnTo>
                  <a:lnTo>
                    <a:pt x="600" y="16"/>
                  </a:lnTo>
                  <a:lnTo>
                    <a:pt x="588" y="20"/>
                  </a:lnTo>
                  <a:lnTo>
                    <a:pt x="588" y="20"/>
                  </a:lnTo>
                  <a:lnTo>
                    <a:pt x="573" y="27"/>
                  </a:lnTo>
                  <a:lnTo>
                    <a:pt x="558" y="33"/>
                  </a:lnTo>
                  <a:lnTo>
                    <a:pt x="558" y="33"/>
                  </a:lnTo>
                  <a:lnTo>
                    <a:pt x="551" y="36"/>
                  </a:lnTo>
                  <a:lnTo>
                    <a:pt x="551" y="36"/>
                  </a:lnTo>
                  <a:lnTo>
                    <a:pt x="535" y="45"/>
                  </a:lnTo>
                  <a:lnTo>
                    <a:pt x="535" y="45"/>
                  </a:lnTo>
                  <a:lnTo>
                    <a:pt x="528" y="50"/>
                  </a:lnTo>
                  <a:lnTo>
                    <a:pt x="528" y="50"/>
                  </a:lnTo>
                  <a:lnTo>
                    <a:pt x="513" y="61"/>
                  </a:lnTo>
                  <a:lnTo>
                    <a:pt x="513" y="61"/>
                  </a:lnTo>
                  <a:lnTo>
                    <a:pt x="508" y="63"/>
                  </a:lnTo>
                  <a:lnTo>
                    <a:pt x="508" y="63"/>
                  </a:lnTo>
                  <a:lnTo>
                    <a:pt x="487" y="49"/>
                  </a:lnTo>
                  <a:lnTo>
                    <a:pt x="465" y="36"/>
                  </a:lnTo>
                  <a:lnTo>
                    <a:pt x="442" y="26"/>
                  </a:lnTo>
                  <a:lnTo>
                    <a:pt x="418" y="16"/>
                  </a:lnTo>
                  <a:lnTo>
                    <a:pt x="393" y="10"/>
                  </a:lnTo>
                  <a:lnTo>
                    <a:pt x="369" y="4"/>
                  </a:lnTo>
                  <a:lnTo>
                    <a:pt x="343" y="1"/>
                  </a:lnTo>
                  <a:lnTo>
                    <a:pt x="317" y="0"/>
                  </a:lnTo>
                  <a:lnTo>
                    <a:pt x="317" y="0"/>
                  </a:lnTo>
                  <a:lnTo>
                    <a:pt x="301" y="0"/>
                  </a:lnTo>
                  <a:lnTo>
                    <a:pt x="285" y="1"/>
                  </a:lnTo>
                  <a:lnTo>
                    <a:pt x="269" y="3"/>
                  </a:lnTo>
                  <a:lnTo>
                    <a:pt x="253" y="6"/>
                  </a:lnTo>
                  <a:lnTo>
                    <a:pt x="238" y="10"/>
                  </a:lnTo>
                  <a:lnTo>
                    <a:pt x="223" y="14"/>
                  </a:lnTo>
                  <a:lnTo>
                    <a:pt x="208" y="19"/>
                  </a:lnTo>
                  <a:lnTo>
                    <a:pt x="194" y="25"/>
                  </a:lnTo>
                  <a:lnTo>
                    <a:pt x="180" y="31"/>
                  </a:lnTo>
                  <a:lnTo>
                    <a:pt x="166" y="39"/>
                  </a:lnTo>
                  <a:lnTo>
                    <a:pt x="152" y="46"/>
                  </a:lnTo>
                  <a:lnTo>
                    <a:pt x="139" y="55"/>
                  </a:lnTo>
                  <a:lnTo>
                    <a:pt x="127" y="63"/>
                  </a:lnTo>
                  <a:lnTo>
                    <a:pt x="116" y="73"/>
                  </a:lnTo>
                  <a:lnTo>
                    <a:pt x="104" y="82"/>
                  </a:lnTo>
                  <a:lnTo>
                    <a:pt x="93" y="93"/>
                  </a:lnTo>
                  <a:lnTo>
                    <a:pt x="82" y="104"/>
                  </a:lnTo>
                  <a:lnTo>
                    <a:pt x="72" y="116"/>
                  </a:lnTo>
                  <a:lnTo>
                    <a:pt x="63" y="128"/>
                  </a:lnTo>
                  <a:lnTo>
                    <a:pt x="53" y="140"/>
                  </a:lnTo>
                  <a:lnTo>
                    <a:pt x="46" y="153"/>
                  </a:lnTo>
                  <a:lnTo>
                    <a:pt x="37" y="166"/>
                  </a:lnTo>
                  <a:lnTo>
                    <a:pt x="31" y="180"/>
                  </a:lnTo>
                  <a:lnTo>
                    <a:pt x="24" y="194"/>
                  </a:lnTo>
                  <a:lnTo>
                    <a:pt x="19" y="208"/>
                  </a:lnTo>
                  <a:lnTo>
                    <a:pt x="14" y="223"/>
                  </a:lnTo>
                  <a:lnTo>
                    <a:pt x="9" y="238"/>
                  </a:lnTo>
                  <a:lnTo>
                    <a:pt x="6" y="254"/>
                  </a:lnTo>
                  <a:lnTo>
                    <a:pt x="3" y="269"/>
                  </a:lnTo>
                  <a:lnTo>
                    <a:pt x="1" y="285"/>
                  </a:lnTo>
                  <a:lnTo>
                    <a:pt x="0" y="301"/>
                  </a:lnTo>
                  <a:lnTo>
                    <a:pt x="0" y="317"/>
                  </a:lnTo>
                  <a:lnTo>
                    <a:pt x="0" y="317"/>
                  </a:lnTo>
                  <a:lnTo>
                    <a:pt x="0" y="344"/>
                  </a:lnTo>
                  <a:lnTo>
                    <a:pt x="2" y="371"/>
                  </a:lnTo>
                  <a:lnTo>
                    <a:pt x="4" y="398"/>
                  </a:lnTo>
                  <a:lnTo>
                    <a:pt x="8" y="425"/>
                  </a:lnTo>
                  <a:lnTo>
                    <a:pt x="13" y="451"/>
                  </a:lnTo>
                  <a:lnTo>
                    <a:pt x="18" y="476"/>
                  </a:lnTo>
                  <a:lnTo>
                    <a:pt x="25" y="502"/>
                  </a:lnTo>
                  <a:lnTo>
                    <a:pt x="33" y="527"/>
                  </a:lnTo>
                  <a:lnTo>
                    <a:pt x="41" y="552"/>
                  </a:lnTo>
                  <a:lnTo>
                    <a:pt x="51" y="577"/>
                  </a:lnTo>
                  <a:lnTo>
                    <a:pt x="62" y="602"/>
                  </a:lnTo>
                  <a:lnTo>
                    <a:pt x="74" y="625"/>
                  </a:lnTo>
                  <a:lnTo>
                    <a:pt x="87" y="649"/>
                  </a:lnTo>
                  <a:lnTo>
                    <a:pt x="100" y="673"/>
                  </a:lnTo>
                  <a:lnTo>
                    <a:pt x="116" y="696"/>
                  </a:lnTo>
                  <a:lnTo>
                    <a:pt x="131" y="719"/>
                  </a:lnTo>
                  <a:lnTo>
                    <a:pt x="147" y="740"/>
                  </a:lnTo>
                  <a:lnTo>
                    <a:pt x="164" y="763"/>
                  </a:lnTo>
                  <a:lnTo>
                    <a:pt x="182" y="784"/>
                  </a:lnTo>
                  <a:lnTo>
                    <a:pt x="201" y="805"/>
                  </a:lnTo>
                  <a:lnTo>
                    <a:pt x="222" y="825"/>
                  </a:lnTo>
                  <a:lnTo>
                    <a:pt x="242" y="845"/>
                  </a:lnTo>
                  <a:lnTo>
                    <a:pt x="264" y="865"/>
                  </a:lnTo>
                  <a:lnTo>
                    <a:pt x="286" y="883"/>
                  </a:lnTo>
                  <a:lnTo>
                    <a:pt x="310" y="902"/>
                  </a:lnTo>
                  <a:lnTo>
                    <a:pt x="333" y="919"/>
                  </a:lnTo>
                  <a:lnTo>
                    <a:pt x="358" y="937"/>
                  </a:lnTo>
                  <a:lnTo>
                    <a:pt x="384" y="954"/>
                  </a:lnTo>
                  <a:lnTo>
                    <a:pt x="411" y="970"/>
                  </a:lnTo>
                  <a:lnTo>
                    <a:pt x="437" y="985"/>
                  </a:lnTo>
                  <a:lnTo>
                    <a:pt x="465" y="1000"/>
                  </a:lnTo>
                  <a:lnTo>
                    <a:pt x="494" y="1014"/>
                  </a:lnTo>
                  <a:lnTo>
                    <a:pt x="494" y="1014"/>
                  </a:lnTo>
                  <a:lnTo>
                    <a:pt x="501" y="1017"/>
                  </a:lnTo>
                  <a:lnTo>
                    <a:pt x="508" y="1017"/>
                  </a:lnTo>
                  <a:lnTo>
                    <a:pt x="508" y="1017"/>
                  </a:lnTo>
                  <a:lnTo>
                    <a:pt x="515" y="1017"/>
                  </a:lnTo>
                  <a:lnTo>
                    <a:pt x="522" y="1014"/>
                  </a:lnTo>
                  <a:lnTo>
                    <a:pt x="522" y="1014"/>
                  </a:lnTo>
                  <a:lnTo>
                    <a:pt x="550" y="1000"/>
                  </a:lnTo>
                  <a:lnTo>
                    <a:pt x="578" y="985"/>
                  </a:lnTo>
                  <a:lnTo>
                    <a:pt x="606" y="970"/>
                  </a:lnTo>
                  <a:lnTo>
                    <a:pt x="632" y="954"/>
                  </a:lnTo>
                  <a:lnTo>
                    <a:pt x="657" y="937"/>
                  </a:lnTo>
                  <a:lnTo>
                    <a:pt x="683" y="919"/>
                  </a:lnTo>
                  <a:lnTo>
                    <a:pt x="707" y="902"/>
                  </a:lnTo>
                  <a:lnTo>
                    <a:pt x="730" y="883"/>
                  </a:lnTo>
                  <a:lnTo>
                    <a:pt x="753" y="865"/>
                  </a:lnTo>
                  <a:lnTo>
                    <a:pt x="774" y="845"/>
                  </a:lnTo>
                  <a:lnTo>
                    <a:pt x="795" y="825"/>
                  </a:lnTo>
                  <a:lnTo>
                    <a:pt x="815" y="805"/>
                  </a:lnTo>
                  <a:lnTo>
                    <a:pt x="833" y="784"/>
                  </a:lnTo>
                  <a:lnTo>
                    <a:pt x="852" y="763"/>
                  </a:lnTo>
                  <a:lnTo>
                    <a:pt x="869" y="740"/>
                  </a:lnTo>
                  <a:lnTo>
                    <a:pt x="886" y="719"/>
                  </a:lnTo>
                  <a:lnTo>
                    <a:pt x="901" y="696"/>
                  </a:lnTo>
                  <a:lnTo>
                    <a:pt x="916" y="673"/>
                  </a:lnTo>
                  <a:lnTo>
                    <a:pt x="929" y="649"/>
                  </a:lnTo>
                  <a:lnTo>
                    <a:pt x="942" y="625"/>
                  </a:lnTo>
                  <a:lnTo>
                    <a:pt x="953" y="602"/>
                  </a:lnTo>
                  <a:lnTo>
                    <a:pt x="964" y="577"/>
                  </a:lnTo>
                  <a:lnTo>
                    <a:pt x="974" y="552"/>
                  </a:lnTo>
                  <a:lnTo>
                    <a:pt x="984" y="527"/>
                  </a:lnTo>
                  <a:lnTo>
                    <a:pt x="991" y="502"/>
                  </a:lnTo>
                  <a:lnTo>
                    <a:pt x="997" y="476"/>
                  </a:lnTo>
                  <a:lnTo>
                    <a:pt x="1004" y="451"/>
                  </a:lnTo>
                  <a:lnTo>
                    <a:pt x="1008" y="425"/>
                  </a:lnTo>
                  <a:lnTo>
                    <a:pt x="1013" y="398"/>
                  </a:lnTo>
                  <a:lnTo>
                    <a:pt x="1015" y="371"/>
                  </a:lnTo>
                  <a:lnTo>
                    <a:pt x="1017" y="344"/>
                  </a:lnTo>
                  <a:lnTo>
                    <a:pt x="1017" y="317"/>
                  </a:lnTo>
                  <a:lnTo>
                    <a:pt x="1017" y="317"/>
                  </a:lnTo>
                  <a:lnTo>
                    <a:pt x="1017" y="301"/>
                  </a:lnTo>
                  <a:lnTo>
                    <a:pt x="1016" y="285"/>
                  </a:lnTo>
                  <a:lnTo>
                    <a:pt x="1014" y="269"/>
                  </a:lnTo>
                  <a:lnTo>
                    <a:pt x="1010" y="254"/>
                  </a:lnTo>
                  <a:lnTo>
                    <a:pt x="1007" y="238"/>
                  </a:lnTo>
                  <a:lnTo>
                    <a:pt x="1003" y="223"/>
                  </a:lnTo>
                  <a:lnTo>
                    <a:pt x="997" y="208"/>
                  </a:lnTo>
                  <a:lnTo>
                    <a:pt x="992" y="194"/>
                  </a:lnTo>
                  <a:lnTo>
                    <a:pt x="986" y="180"/>
                  </a:lnTo>
                  <a:lnTo>
                    <a:pt x="978" y="166"/>
                  </a:lnTo>
                  <a:lnTo>
                    <a:pt x="971" y="153"/>
                  </a:lnTo>
                  <a:lnTo>
                    <a:pt x="962" y="140"/>
                  </a:lnTo>
                  <a:lnTo>
                    <a:pt x="953" y="128"/>
                  </a:lnTo>
                  <a:lnTo>
                    <a:pt x="944" y="116"/>
                  </a:lnTo>
                  <a:lnTo>
                    <a:pt x="934" y="104"/>
                  </a:lnTo>
                  <a:lnTo>
                    <a:pt x="923" y="93"/>
                  </a:lnTo>
                  <a:lnTo>
                    <a:pt x="913" y="82"/>
                  </a:lnTo>
                  <a:lnTo>
                    <a:pt x="901" y="73"/>
                  </a:lnTo>
                  <a:lnTo>
                    <a:pt x="889" y="63"/>
                  </a:lnTo>
                  <a:lnTo>
                    <a:pt x="876" y="55"/>
                  </a:lnTo>
                  <a:lnTo>
                    <a:pt x="863" y="46"/>
                  </a:lnTo>
                  <a:lnTo>
                    <a:pt x="850" y="39"/>
                  </a:lnTo>
                  <a:lnTo>
                    <a:pt x="837" y="31"/>
                  </a:lnTo>
                  <a:lnTo>
                    <a:pt x="823" y="25"/>
                  </a:lnTo>
                  <a:lnTo>
                    <a:pt x="809" y="19"/>
                  </a:lnTo>
                  <a:lnTo>
                    <a:pt x="794" y="14"/>
                  </a:lnTo>
                  <a:lnTo>
                    <a:pt x="779" y="10"/>
                  </a:lnTo>
                  <a:lnTo>
                    <a:pt x="763" y="6"/>
                  </a:lnTo>
                  <a:lnTo>
                    <a:pt x="747" y="3"/>
                  </a:lnTo>
                  <a:lnTo>
                    <a:pt x="731" y="1"/>
                  </a:lnTo>
                  <a:lnTo>
                    <a:pt x="715" y="0"/>
                  </a:lnTo>
                  <a:lnTo>
                    <a:pt x="699" y="0"/>
                  </a:lnTo>
                  <a:lnTo>
                    <a:pt x="699" y="0"/>
                  </a:lnTo>
                  <a:close/>
                  <a:moveTo>
                    <a:pt x="508" y="950"/>
                  </a:moveTo>
                  <a:lnTo>
                    <a:pt x="508" y="950"/>
                  </a:lnTo>
                  <a:lnTo>
                    <a:pt x="482" y="937"/>
                  </a:lnTo>
                  <a:lnTo>
                    <a:pt x="457" y="924"/>
                  </a:lnTo>
                  <a:lnTo>
                    <a:pt x="433" y="909"/>
                  </a:lnTo>
                  <a:lnTo>
                    <a:pt x="408" y="894"/>
                  </a:lnTo>
                  <a:lnTo>
                    <a:pt x="386" y="879"/>
                  </a:lnTo>
                  <a:lnTo>
                    <a:pt x="363" y="863"/>
                  </a:lnTo>
                  <a:lnTo>
                    <a:pt x="342" y="846"/>
                  </a:lnTo>
                  <a:lnTo>
                    <a:pt x="320" y="829"/>
                  </a:lnTo>
                  <a:lnTo>
                    <a:pt x="300" y="812"/>
                  </a:lnTo>
                  <a:lnTo>
                    <a:pt x="281" y="794"/>
                  </a:lnTo>
                  <a:lnTo>
                    <a:pt x="263" y="776"/>
                  </a:lnTo>
                  <a:lnTo>
                    <a:pt x="244" y="757"/>
                  </a:lnTo>
                  <a:lnTo>
                    <a:pt x="227" y="738"/>
                  </a:lnTo>
                  <a:lnTo>
                    <a:pt x="211" y="719"/>
                  </a:lnTo>
                  <a:lnTo>
                    <a:pt x="196" y="699"/>
                  </a:lnTo>
                  <a:lnTo>
                    <a:pt x="181" y="679"/>
                  </a:lnTo>
                  <a:lnTo>
                    <a:pt x="167" y="659"/>
                  </a:lnTo>
                  <a:lnTo>
                    <a:pt x="154" y="637"/>
                  </a:lnTo>
                  <a:lnTo>
                    <a:pt x="141" y="617"/>
                  </a:lnTo>
                  <a:lnTo>
                    <a:pt x="131" y="595"/>
                  </a:lnTo>
                  <a:lnTo>
                    <a:pt x="120" y="573"/>
                  </a:lnTo>
                  <a:lnTo>
                    <a:pt x="110" y="551"/>
                  </a:lnTo>
                  <a:lnTo>
                    <a:pt x="102" y="529"/>
                  </a:lnTo>
                  <a:lnTo>
                    <a:pt x="93" y="506"/>
                  </a:lnTo>
                  <a:lnTo>
                    <a:pt x="87" y="484"/>
                  </a:lnTo>
                  <a:lnTo>
                    <a:pt x="80" y="460"/>
                  </a:lnTo>
                  <a:lnTo>
                    <a:pt x="75" y="437"/>
                  </a:lnTo>
                  <a:lnTo>
                    <a:pt x="70" y="413"/>
                  </a:lnTo>
                  <a:lnTo>
                    <a:pt x="67" y="389"/>
                  </a:lnTo>
                  <a:lnTo>
                    <a:pt x="65" y="366"/>
                  </a:lnTo>
                  <a:lnTo>
                    <a:pt x="63" y="342"/>
                  </a:lnTo>
                  <a:lnTo>
                    <a:pt x="63" y="317"/>
                  </a:lnTo>
                  <a:lnTo>
                    <a:pt x="63" y="317"/>
                  </a:lnTo>
                  <a:lnTo>
                    <a:pt x="63" y="305"/>
                  </a:lnTo>
                  <a:lnTo>
                    <a:pt x="64" y="292"/>
                  </a:lnTo>
                  <a:lnTo>
                    <a:pt x="66" y="279"/>
                  </a:lnTo>
                  <a:lnTo>
                    <a:pt x="68" y="267"/>
                  </a:lnTo>
                  <a:lnTo>
                    <a:pt x="75" y="242"/>
                  </a:lnTo>
                  <a:lnTo>
                    <a:pt x="83" y="219"/>
                  </a:lnTo>
                  <a:lnTo>
                    <a:pt x="94" y="196"/>
                  </a:lnTo>
                  <a:lnTo>
                    <a:pt x="106" y="176"/>
                  </a:lnTo>
                  <a:lnTo>
                    <a:pt x="121" y="157"/>
                  </a:lnTo>
                  <a:lnTo>
                    <a:pt x="137" y="138"/>
                  </a:lnTo>
                  <a:lnTo>
                    <a:pt x="155" y="121"/>
                  </a:lnTo>
                  <a:lnTo>
                    <a:pt x="176" y="107"/>
                  </a:lnTo>
                  <a:lnTo>
                    <a:pt x="196" y="94"/>
                  </a:lnTo>
                  <a:lnTo>
                    <a:pt x="219" y="84"/>
                  </a:lnTo>
                  <a:lnTo>
                    <a:pt x="242" y="75"/>
                  </a:lnTo>
                  <a:lnTo>
                    <a:pt x="266" y="69"/>
                  </a:lnTo>
                  <a:lnTo>
                    <a:pt x="279" y="66"/>
                  </a:lnTo>
                  <a:lnTo>
                    <a:pt x="291" y="64"/>
                  </a:lnTo>
                  <a:lnTo>
                    <a:pt x="304" y="63"/>
                  </a:lnTo>
                  <a:lnTo>
                    <a:pt x="317" y="63"/>
                  </a:lnTo>
                  <a:lnTo>
                    <a:pt x="317" y="63"/>
                  </a:lnTo>
                  <a:lnTo>
                    <a:pt x="337" y="64"/>
                  </a:lnTo>
                  <a:lnTo>
                    <a:pt x="356" y="66"/>
                  </a:lnTo>
                  <a:lnTo>
                    <a:pt x="374" y="70"/>
                  </a:lnTo>
                  <a:lnTo>
                    <a:pt x="392" y="75"/>
                  </a:lnTo>
                  <a:lnTo>
                    <a:pt x="411" y="81"/>
                  </a:lnTo>
                  <a:lnTo>
                    <a:pt x="428" y="89"/>
                  </a:lnTo>
                  <a:lnTo>
                    <a:pt x="444" y="98"/>
                  </a:lnTo>
                  <a:lnTo>
                    <a:pt x="460" y="108"/>
                  </a:lnTo>
                  <a:lnTo>
                    <a:pt x="460" y="108"/>
                  </a:lnTo>
                  <a:lnTo>
                    <a:pt x="443" y="130"/>
                  </a:lnTo>
                  <a:lnTo>
                    <a:pt x="427" y="153"/>
                  </a:lnTo>
                  <a:lnTo>
                    <a:pt x="414" y="178"/>
                  </a:lnTo>
                  <a:lnTo>
                    <a:pt x="402" y="204"/>
                  </a:lnTo>
                  <a:lnTo>
                    <a:pt x="398" y="218"/>
                  </a:lnTo>
                  <a:lnTo>
                    <a:pt x="393" y="231"/>
                  </a:lnTo>
                  <a:lnTo>
                    <a:pt x="389" y="245"/>
                  </a:lnTo>
                  <a:lnTo>
                    <a:pt x="386" y="258"/>
                  </a:lnTo>
                  <a:lnTo>
                    <a:pt x="384" y="273"/>
                  </a:lnTo>
                  <a:lnTo>
                    <a:pt x="383" y="288"/>
                  </a:lnTo>
                  <a:lnTo>
                    <a:pt x="382" y="302"/>
                  </a:lnTo>
                  <a:lnTo>
                    <a:pt x="381" y="317"/>
                  </a:lnTo>
                  <a:lnTo>
                    <a:pt x="381" y="317"/>
                  </a:lnTo>
                  <a:lnTo>
                    <a:pt x="382" y="324"/>
                  </a:lnTo>
                  <a:lnTo>
                    <a:pt x="384" y="330"/>
                  </a:lnTo>
                  <a:lnTo>
                    <a:pt x="386" y="336"/>
                  </a:lnTo>
                  <a:lnTo>
                    <a:pt x="390" y="340"/>
                  </a:lnTo>
                  <a:lnTo>
                    <a:pt x="394" y="344"/>
                  </a:lnTo>
                  <a:lnTo>
                    <a:pt x="400" y="348"/>
                  </a:lnTo>
                  <a:lnTo>
                    <a:pt x="406" y="349"/>
                  </a:lnTo>
                  <a:lnTo>
                    <a:pt x="413" y="350"/>
                  </a:lnTo>
                  <a:lnTo>
                    <a:pt x="413" y="350"/>
                  </a:lnTo>
                  <a:lnTo>
                    <a:pt x="419" y="349"/>
                  </a:lnTo>
                  <a:lnTo>
                    <a:pt x="425" y="348"/>
                  </a:lnTo>
                  <a:lnTo>
                    <a:pt x="431" y="344"/>
                  </a:lnTo>
                  <a:lnTo>
                    <a:pt x="435" y="340"/>
                  </a:lnTo>
                  <a:lnTo>
                    <a:pt x="440" y="336"/>
                  </a:lnTo>
                  <a:lnTo>
                    <a:pt x="442" y="330"/>
                  </a:lnTo>
                  <a:lnTo>
                    <a:pt x="444" y="324"/>
                  </a:lnTo>
                  <a:lnTo>
                    <a:pt x="445" y="317"/>
                  </a:lnTo>
                  <a:lnTo>
                    <a:pt x="445" y="317"/>
                  </a:lnTo>
                  <a:lnTo>
                    <a:pt x="445" y="304"/>
                  </a:lnTo>
                  <a:lnTo>
                    <a:pt x="446" y="290"/>
                  </a:lnTo>
                  <a:lnTo>
                    <a:pt x="448" y="276"/>
                  </a:lnTo>
                  <a:lnTo>
                    <a:pt x="450" y="263"/>
                  </a:lnTo>
                  <a:lnTo>
                    <a:pt x="453" y="250"/>
                  </a:lnTo>
                  <a:lnTo>
                    <a:pt x="458" y="237"/>
                  </a:lnTo>
                  <a:lnTo>
                    <a:pt x="462" y="224"/>
                  </a:lnTo>
                  <a:lnTo>
                    <a:pt x="467" y="211"/>
                  </a:lnTo>
                  <a:lnTo>
                    <a:pt x="474" y="199"/>
                  </a:lnTo>
                  <a:lnTo>
                    <a:pt x="480" y="189"/>
                  </a:lnTo>
                  <a:lnTo>
                    <a:pt x="487" y="177"/>
                  </a:lnTo>
                  <a:lnTo>
                    <a:pt x="495" y="166"/>
                  </a:lnTo>
                  <a:lnTo>
                    <a:pt x="503" y="155"/>
                  </a:lnTo>
                  <a:lnTo>
                    <a:pt x="511" y="146"/>
                  </a:lnTo>
                  <a:lnTo>
                    <a:pt x="521" y="136"/>
                  </a:lnTo>
                  <a:lnTo>
                    <a:pt x="531" y="128"/>
                  </a:lnTo>
                  <a:lnTo>
                    <a:pt x="531" y="128"/>
                  </a:lnTo>
                  <a:lnTo>
                    <a:pt x="546" y="115"/>
                  </a:lnTo>
                  <a:lnTo>
                    <a:pt x="546" y="115"/>
                  </a:lnTo>
                  <a:lnTo>
                    <a:pt x="549" y="113"/>
                  </a:lnTo>
                  <a:lnTo>
                    <a:pt x="549" y="113"/>
                  </a:lnTo>
                  <a:lnTo>
                    <a:pt x="565" y="102"/>
                  </a:lnTo>
                  <a:lnTo>
                    <a:pt x="565" y="102"/>
                  </a:lnTo>
                  <a:lnTo>
                    <a:pt x="569" y="100"/>
                  </a:lnTo>
                  <a:lnTo>
                    <a:pt x="569" y="100"/>
                  </a:lnTo>
                  <a:lnTo>
                    <a:pt x="584" y="91"/>
                  </a:lnTo>
                  <a:lnTo>
                    <a:pt x="584" y="91"/>
                  </a:lnTo>
                  <a:lnTo>
                    <a:pt x="591" y="88"/>
                  </a:lnTo>
                  <a:lnTo>
                    <a:pt x="591" y="88"/>
                  </a:lnTo>
                  <a:lnTo>
                    <a:pt x="606" y="81"/>
                  </a:lnTo>
                  <a:lnTo>
                    <a:pt x="606" y="81"/>
                  </a:lnTo>
                  <a:lnTo>
                    <a:pt x="613" y="78"/>
                  </a:lnTo>
                  <a:lnTo>
                    <a:pt x="613" y="78"/>
                  </a:lnTo>
                  <a:lnTo>
                    <a:pt x="628" y="74"/>
                  </a:lnTo>
                  <a:lnTo>
                    <a:pt x="628" y="74"/>
                  </a:lnTo>
                  <a:lnTo>
                    <a:pt x="637" y="72"/>
                  </a:lnTo>
                  <a:lnTo>
                    <a:pt x="637" y="72"/>
                  </a:lnTo>
                  <a:lnTo>
                    <a:pt x="651" y="69"/>
                  </a:lnTo>
                  <a:lnTo>
                    <a:pt x="651" y="69"/>
                  </a:lnTo>
                  <a:lnTo>
                    <a:pt x="664" y="66"/>
                  </a:lnTo>
                  <a:lnTo>
                    <a:pt x="664" y="66"/>
                  </a:lnTo>
                  <a:lnTo>
                    <a:pt x="675" y="64"/>
                  </a:lnTo>
                  <a:lnTo>
                    <a:pt x="675" y="64"/>
                  </a:lnTo>
                  <a:lnTo>
                    <a:pt x="699" y="63"/>
                  </a:lnTo>
                  <a:lnTo>
                    <a:pt x="699" y="63"/>
                  </a:lnTo>
                  <a:lnTo>
                    <a:pt x="712" y="63"/>
                  </a:lnTo>
                  <a:lnTo>
                    <a:pt x="725" y="64"/>
                  </a:lnTo>
                  <a:lnTo>
                    <a:pt x="738" y="66"/>
                  </a:lnTo>
                  <a:lnTo>
                    <a:pt x="750" y="69"/>
                  </a:lnTo>
                  <a:lnTo>
                    <a:pt x="774" y="75"/>
                  </a:lnTo>
                  <a:lnTo>
                    <a:pt x="798" y="84"/>
                  </a:lnTo>
                  <a:lnTo>
                    <a:pt x="820" y="94"/>
                  </a:lnTo>
                  <a:lnTo>
                    <a:pt x="841" y="107"/>
                  </a:lnTo>
                  <a:lnTo>
                    <a:pt x="860" y="121"/>
                  </a:lnTo>
                  <a:lnTo>
                    <a:pt x="878" y="138"/>
                  </a:lnTo>
                  <a:lnTo>
                    <a:pt x="896" y="157"/>
                  </a:lnTo>
                  <a:lnTo>
                    <a:pt x="910" y="176"/>
                  </a:lnTo>
                  <a:lnTo>
                    <a:pt x="922" y="196"/>
                  </a:lnTo>
                  <a:lnTo>
                    <a:pt x="933" y="219"/>
                  </a:lnTo>
                  <a:lnTo>
                    <a:pt x="942" y="242"/>
                  </a:lnTo>
                  <a:lnTo>
                    <a:pt x="948" y="267"/>
                  </a:lnTo>
                  <a:lnTo>
                    <a:pt x="950" y="279"/>
                  </a:lnTo>
                  <a:lnTo>
                    <a:pt x="952" y="292"/>
                  </a:lnTo>
                  <a:lnTo>
                    <a:pt x="953" y="305"/>
                  </a:lnTo>
                  <a:lnTo>
                    <a:pt x="953" y="317"/>
                  </a:lnTo>
                  <a:lnTo>
                    <a:pt x="953" y="317"/>
                  </a:lnTo>
                  <a:lnTo>
                    <a:pt x="952" y="342"/>
                  </a:lnTo>
                  <a:lnTo>
                    <a:pt x="951" y="366"/>
                  </a:lnTo>
                  <a:lnTo>
                    <a:pt x="949" y="389"/>
                  </a:lnTo>
                  <a:lnTo>
                    <a:pt x="946" y="413"/>
                  </a:lnTo>
                  <a:lnTo>
                    <a:pt x="942" y="437"/>
                  </a:lnTo>
                  <a:lnTo>
                    <a:pt x="936" y="460"/>
                  </a:lnTo>
                  <a:lnTo>
                    <a:pt x="930" y="484"/>
                  </a:lnTo>
                  <a:lnTo>
                    <a:pt x="923" y="506"/>
                  </a:lnTo>
                  <a:lnTo>
                    <a:pt x="915" y="529"/>
                  </a:lnTo>
                  <a:lnTo>
                    <a:pt x="906" y="551"/>
                  </a:lnTo>
                  <a:lnTo>
                    <a:pt x="897" y="573"/>
                  </a:lnTo>
                  <a:lnTo>
                    <a:pt x="886" y="595"/>
                  </a:lnTo>
                  <a:lnTo>
                    <a:pt x="875" y="617"/>
                  </a:lnTo>
                  <a:lnTo>
                    <a:pt x="862" y="637"/>
                  </a:lnTo>
                  <a:lnTo>
                    <a:pt x="849" y="659"/>
                  </a:lnTo>
                  <a:lnTo>
                    <a:pt x="835" y="679"/>
                  </a:lnTo>
                  <a:lnTo>
                    <a:pt x="820" y="699"/>
                  </a:lnTo>
                  <a:lnTo>
                    <a:pt x="805" y="719"/>
                  </a:lnTo>
                  <a:lnTo>
                    <a:pt x="788" y="738"/>
                  </a:lnTo>
                  <a:lnTo>
                    <a:pt x="771" y="757"/>
                  </a:lnTo>
                  <a:lnTo>
                    <a:pt x="754" y="776"/>
                  </a:lnTo>
                  <a:lnTo>
                    <a:pt x="735" y="794"/>
                  </a:lnTo>
                  <a:lnTo>
                    <a:pt x="715" y="812"/>
                  </a:lnTo>
                  <a:lnTo>
                    <a:pt x="695" y="829"/>
                  </a:lnTo>
                  <a:lnTo>
                    <a:pt x="675" y="846"/>
                  </a:lnTo>
                  <a:lnTo>
                    <a:pt x="653" y="863"/>
                  </a:lnTo>
                  <a:lnTo>
                    <a:pt x="631" y="879"/>
                  </a:lnTo>
                  <a:lnTo>
                    <a:pt x="607" y="894"/>
                  </a:lnTo>
                  <a:lnTo>
                    <a:pt x="583" y="909"/>
                  </a:lnTo>
                  <a:lnTo>
                    <a:pt x="559" y="924"/>
                  </a:lnTo>
                  <a:lnTo>
                    <a:pt x="534" y="937"/>
                  </a:lnTo>
                  <a:lnTo>
                    <a:pt x="508" y="950"/>
                  </a:lnTo>
                  <a:lnTo>
                    <a:pt x="508" y="950"/>
                  </a:lnTo>
                  <a:close/>
                  <a:moveTo>
                    <a:pt x="699" y="126"/>
                  </a:moveTo>
                  <a:lnTo>
                    <a:pt x="699" y="126"/>
                  </a:lnTo>
                  <a:lnTo>
                    <a:pt x="693" y="128"/>
                  </a:lnTo>
                  <a:lnTo>
                    <a:pt x="686" y="130"/>
                  </a:lnTo>
                  <a:lnTo>
                    <a:pt x="681" y="132"/>
                  </a:lnTo>
                  <a:lnTo>
                    <a:pt x="677" y="136"/>
                  </a:lnTo>
                  <a:lnTo>
                    <a:pt x="672" y="140"/>
                  </a:lnTo>
                  <a:lnTo>
                    <a:pt x="669" y="147"/>
                  </a:lnTo>
                  <a:lnTo>
                    <a:pt x="668" y="152"/>
                  </a:lnTo>
                  <a:lnTo>
                    <a:pt x="667" y="159"/>
                  </a:lnTo>
                  <a:lnTo>
                    <a:pt x="667" y="159"/>
                  </a:lnTo>
                  <a:lnTo>
                    <a:pt x="668" y="165"/>
                  </a:lnTo>
                  <a:lnTo>
                    <a:pt x="669" y="172"/>
                  </a:lnTo>
                  <a:lnTo>
                    <a:pt x="672" y="177"/>
                  </a:lnTo>
                  <a:lnTo>
                    <a:pt x="677" y="181"/>
                  </a:lnTo>
                  <a:lnTo>
                    <a:pt x="681" y="185"/>
                  </a:lnTo>
                  <a:lnTo>
                    <a:pt x="686" y="188"/>
                  </a:lnTo>
                  <a:lnTo>
                    <a:pt x="693" y="190"/>
                  </a:lnTo>
                  <a:lnTo>
                    <a:pt x="699" y="191"/>
                  </a:lnTo>
                  <a:lnTo>
                    <a:pt x="699" y="191"/>
                  </a:lnTo>
                  <a:lnTo>
                    <a:pt x="712" y="191"/>
                  </a:lnTo>
                  <a:lnTo>
                    <a:pt x="725" y="193"/>
                  </a:lnTo>
                  <a:lnTo>
                    <a:pt x="737" y="196"/>
                  </a:lnTo>
                  <a:lnTo>
                    <a:pt x="749" y="201"/>
                  </a:lnTo>
                  <a:lnTo>
                    <a:pt x="759" y="206"/>
                  </a:lnTo>
                  <a:lnTo>
                    <a:pt x="770" y="212"/>
                  </a:lnTo>
                  <a:lnTo>
                    <a:pt x="780" y="220"/>
                  </a:lnTo>
                  <a:lnTo>
                    <a:pt x="789" y="227"/>
                  </a:lnTo>
                  <a:lnTo>
                    <a:pt x="797" y="237"/>
                  </a:lnTo>
                  <a:lnTo>
                    <a:pt x="804" y="247"/>
                  </a:lnTo>
                  <a:lnTo>
                    <a:pt x="811" y="257"/>
                  </a:lnTo>
                  <a:lnTo>
                    <a:pt x="816" y="268"/>
                  </a:lnTo>
                  <a:lnTo>
                    <a:pt x="820" y="280"/>
                  </a:lnTo>
                  <a:lnTo>
                    <a:pt x="824" y="292"/>
                  </a:lnTo>
                  <a:lnTo>
                    <a:pt x="826" y="305"/>
                  </a:lnTo>
                  <a:lnTo>
                    <a:pt x="826" y="317"/>
                  </a:lnTo>
                  <a:lnTo>
                    <a:pt x="826" y="317"/>
                  </a:lnTo>
                  <a:lnTo>
                    <a:pt x="827" y="324"/>
                  </a:lnTo>
                  <a:lnTo>
                    <a:pt x="829" y="330"/>
                  </a:lnTo>
                  <a:lnTo>
                    <a:pt x="831" y="336"/>
                  </a:lnTo>
                  <a:lnTo>
                    <a:pt x="835" y="340"/>
                  </a:lnTo>
                  <a:lnTo>
                    <a:pt x="840" y="344"/>
                  </a:lnTo>
                  <a:lnTo>
                    <a:pt x="845" y="348"/>
                  </a:lnTo>
                  <a:lnTo>
                    <a:pt x="852" y="349"/>
                  </a:lnTo>
                  <a:lnTo>
                    <a:pt x="858" y="350"/>
                  </a:lnTo>
                  <a:lnTo>
                    <a:pt x="858" y="350"/>
                  </a:lnTo>
                  <a:lnTo>
                    <a:pt x="864" y="349"/>
                  </a:lnTo>
                  <a:lnTo>
                    <a:pt x="870" y="348"/>
                  </a:lnTo>
                  <a:lnTo>
                    <a:pt x="876" y="344"/>
                  </a:lnTo>
                  <a:lnTo>
                    <a:pt x="881" y="340"/>
                  </a:lnTo>
                  <a:lnTo>
                    <a:pt x="885" y="336"/>
                  </a:lnTo>
                  <a:lnTo>
                    <a:pt x="887" y="330"/>
                  </a:lnTo>
                  <a:lnTo>
                    <a:pt x="889" y="324"/>
                  </a:lnTo>
                  <a:lnTo>
                    <a:pt x="890" y="317"/>
                  </a:lnTo>
                  <a:lnTo>
                    <a:pt x="890" y="317"/>
                  </a:lnTo>
                  <a:lnTo>
                    <a:pt x="889" y="298"/>
                  </a:lnTo>
                  <a:lnTo>
                    <a:pt x="886" y="279"/>
                  </a:lnTo>
                  <a:lnTo>
                    <a:pt x="882" y="261"/>
                  </a:lnTo>
                  <a:lnTo>
                    <a:pt x="875" y="243"/>
                  </a:lnTo>
                  <a:lnTo>
                    <a:pt x="867" y="227"/>
                  </a:lnTo>
                  <a:lnTo>
                    <a:pt x="857" y="211"/>
                  </a:lnTo>
                  <a:lnTo>
                    <a:pt x="846" y="196"/>
                  </a:lnTo>
                  <a:lnTo>
                    <a:pt x="833" y="183"/>
                  </a:lnTo>
                  <a:lnTo>
                    <a:pt x="820" y="170"/>
                  </a:lnTo>
                  <a:lnTo>
                    <a:pt x="805" y="160"/>
                  </a:lnTo>
                  <a:lnTo>
                    <a:pt x="789" y="150"/>
                  </a:lnTo>
                  <a:lnTo>
                    <a:pt x="773" y="142"/>
                  </a:lnTo>
                  <a:lnTo>
                    <a:pt x="756" y="135"/>
                  </a:lnTo>
                  <a:lnTo>
                    <a:pt x="738" y="131"/>
                  </a:lnTo>
                  <a:lnTo>
                    <a:pt x="719" y="128"/>
                  </a:lnTo>
                  <a:lnTo>
                    <a:pt x="699" y="126"/>
                  </a:lnTo>
                  <a:lnTo>
                    <a:pt x="699" y="126"/>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endParaRPr>
            </a:p>
          </p:txBody>
        </p:sp>
      </p:grpSp>
      <p:grpSp>
        <p:nvGrpSpPr>
          <p:cNvPr id="25" name="组合 24"/>
          <p:cNvGrpSpPr/>
          <p:nvPr/>
        </p:nvGrpSpPr>
        <p:grpSpPr>
          <a:xfrm>
            <a:off x="5000743" y="2888340"/>
            <a:ext cx="962026" cy="962026"/>
            <a:chOff x="3642122" y="2152649"/>
            <a:chExt cx="962026" cy="962026"/>
          </a:xfrm>
        </p:grpSpPr>
        <p:sp>
          <p:nvSpPr>
            <p:cNvPr id="26" name="椭圆 25"/>
            <p:cNvSpPr/>
            <p:nvPr/>
          </p:nvSpPr>
          <p:spPr>
            <a:xfrm>
              <a:off x="3642122" y="2152649"/>
              <a:ext cx="962026" cy="962026"/>
            </a:xfrm>
            <a:prstGeom prst="ellipse">
              <a:avLst/>
            </a:prstGeom>
            <a:solidFill>
              <a:srgbClr val="0577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27" name="Freeform 112"/>
            <p:cNvSpPr>
              <a:spLocks noEditPoints="1"/>
            </p:cNvSpPr>
            <p:nvPr/>
          </p:nvSpPr>
          <p:spPr bwMode="auto">
            <a:xfrm>
              <a:off x="3962004" y="2472531"/>
              <a:ext cx="322263" cy="322263"/>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endParaRPr>
            </a:p>
          </p:txBody>
        </p:sp>
      </p:grpSp>
      <p:sp>
        <p:nvSpPr>
          <p:cNvPr id="28" name="任意多边形 121"/>
          <p:cNvSpPr/>
          <p:nvPr/>
        </p:nvSpPr>
        <p:spPr>
          <a:xfrm>
            <a:off x="4123101" y="3196399"/>
            <a:ext cx="289762" cy="491872"/>
          </a:xfrm>
          <a:custGeom>
            <a:avLst/>
            <a:gdLst>
              <a:gd name="connsiteX0" fmla="*/ 197646 w 1308078"/>
              <a:gd name="connsiteY0" fmla="*/ 0 h 2220468"/>
              <a:gd name="connsiteX1" fmla="*/ 337403 w 1308078"/>
              <a:gd name="connsiteY1" fmla="*/ 57889 h 2220468"/>
              <a:gd name="connsiteX2" fmla="*/ 1248039 w 1308078"/>
              <a:gd name="connsiteY2" fmla="*/ 968525 h 2220468"/>
              <a:gd name="connsiteX3" fmla="*/ 1250188 w 1308078"/>
              <a:gd name="connsiteY3" fmla="*/ 970281 h 2220468"/>
              <a:gd name="connsiteX4" fmla="*/ 1308077 w 1308078"/>
              <a:gd name="connsiteY4" fmla="*/ 1110037 h 2220468"/>
              <a:gd name="connsiteX5" fmla="*/ 1308059 w 1308078"/>
              <a:gd name="connsiteY5" fmla="*/ 1110229 h 2220468"/>
              <a:gd name="connsiteX6" fmla="*/ 1308078 w 1308078"/>
              <a:gd name="connsiteY6" fmla="*/ 1110432 h 2220468"/>
              <a:gd name="connsiteX7" fmla="*/ 1250189 w 1308078"/>
              <a:gd name="connsiteY7" fmla="*/ 1250188 h 2220468"/>
              <a:gd name="connsiteX8" fmla="*/ 1248029 w 1308078"/>
              <a:gd name="connsiteY8" fmla="*/ 1251954 h 2220468"/>
              <a:gd name="connsiteX9" fmla="*/ 337402 w 1308078"/>
              <a:gd name="connsiteY9" fmla="*/ 2162580 h 2220468"/>
              <a:gd name="connsiteX10" fmla="*/ 57888 w 1308078"/>
              <a:gd name="connsiteY10" fmla="*/ 2162580 h 2220468"/>
              <a:gd name="connsiteX11" fmla="*/ 57888 w 1308078"/>
              <a:gd name="connsiteY11" fmla="*/ 1883067 h 2220468"/>
              <a:gd name="connsiteX12" fmla="*/ 830721 w 1308078"/>
              <a:gd name="connsiteY12" fmla="*/ 1110234 h 2220468"/>
              <a:gd name="connsiteX13" fmla="*/ 57890 w 1308078"/>
              <a:gd name="connsiteY13" fmla="*/ 337402 h 2220468"/>
              <a:gd name="connsiteX14" fmla="*/ 57890 w 1308078"/>
              <a:gd name="connsiteY14" fmla="*/ 57889 h 2220468"/>
              <a:gd name="connsiteX15" fmla="*/ 197646 w 1308078"/>
              <a:gd name="connsiteY15" fmla="*/ 0 h 222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8078" h="2220468">
                <a:moveTo>
                  <a:pt x="197646" y="0"/>
                </a:moveTo>
                <a:cubicBezTo>
                  <a:pt x="248228" y="0"/>
                  <a:pt x="298810" y="19296"/>
                  <a:pt x="337403" y="57889"/>
                </a:cubicBezTo>
                <a:lnTo>
                  <a:pt x="1248039" y="968525"/>
                </a:lnTo>
                <a:lnTo>
                  <a:pt x="1250188" y="970281"/>
                </a:lnTo>
                <a:cubicBezTo>
                  <a:pt x="1288781" y="1008873"/>
                  <a:pt x="1308077" y="1059455"/>
                  <a:pt x="1308077" y="1110037"/>
                </a:cubicBezTo>
                <a:lnTo>
                  <a:pt x="1308059" y="1110229"/>
                </a:lnTo>
                <a:lnTo>
                  <a:pt x="1308078" y="1110432"/>
                </a:lnTo>
                <a:cubicBezTo>
                  <a:pt x="1308078" y="1161014"/>
                  <a:pt x="1288782" y="1211596"/>
                  <a:pt x="1250189" y="1250188"/>
                </a:cubicBezTo>
                <a:lnTo>
                  <a:pt x="1248029" y="1251954"/>
                </a:lnTo>
                <a:lnTo>
                  <a:pt x="337402" y="2162580"/>
                </a:lnTo>
                <a:cubicBezTo>
                  <a:pt x="260217" y="2239765"/>
                  <a:pt x="135074" y="2239765"/>
                  <a:pt x="57888" y="2162580"/>
                </a:cubicBezTo>
                <a:cubicBezTo>
                  <a:pt x="-19297" y="2085395"/>
                  <a:pt x="-19297" y="1960252"/>
                  <a:pt x="57888" y="1883067"/>
                </a:cubicBezTo>
                <a:lnTo>
                  <a:pt x="830721" y="1110234"/>
                </a:lnTo>
                <a:lnTo>
                  <a:pt x="57890" y="337402"/>
                </a:lnTo>
                <a:cubicBezTo>
                  <a:pt x="-19296" y="260217"/>
                  <a:pt x="-19296" y="135074"/>
                  <a:pt x="57890" y="57889"/>
                </a:cubicBezTo>
                <a:cubicBezTo>
                  <a:pt x="96482" y="19296"/>
                  <a:pt x="147064" y="0"/>
                  <a:pt x="197646" y="0"/>
                </a:cubicBezTo>
                <a:close/>
              </a:path>
            </a:pathLst>
          </a:custGeom>
          <a:solidFill>
            <a:srgbClr val="96969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29" name="任意多边形 121"/>
          <p:cNvSpPr/>
          <p:nvPr/>
        </p:nvSpPr>
        <p:spPr>
          <a:xfrm>
            <a:off x="6556891" y="3217488"/>
            <a:ext cx="289762" cy="491872"/>
          </a:xfrm>
          <a:custGeom>
            <a:avLst/>
            <a:gdLst>
              <a:gd name="connsiteX0" fmla="*/ 197646 w 1308078"/>
              <a:gd name="connsiteY0" fmla="*/ 0 h 2220468"/>
              <a:gd name="connsiteX1" fmla="*/ 337403 w 1308078"/>
              <a:gd name="connsiteY1" fmla="*/ 57889 h 2220468"/>
              <a:gd name="connsiteX2" fmla="*/ 1248039 w 1308078"/>
              <a:gd name="connsiteY2" fmla="*/ 968525 h 2220468"/>
              <a:gd name="connsiteX3" fmla="*/ 1250188 w 1308078"/>
              <a:gd name="connsiteY3" fmla="*/ 970281 h 2220468"/>
              <a:gd name="connsiteX4" fmla="*/ 1308077 w 1308078"/>
              <a:gd name="connsiteY4" fmla="*/ 1110037 h 2220468"/>
              <a:gd name="connsiteX5" fmla="*/ 1308059 w 1308078"/>
              <a:gd name="connsiteY5" fmla="*/ 1110229 h 2220468"/>
              <a:gd name="connsiteX6" fmla="*/ 1308078 w 1308078"/>
              <a:gd name="connsiteY6" fmla="*/ 1110432 h 2220468"/>
              <a:gd name="connsiteX7" fmla="*/ 1250189 w 1308078"/>
              <a:gd name="connsiteY7" fmla="*/ 1250188 h 2220468"/>
              <a:gd name="connsiteX8" fmla="*/ 1248029 w 1308078"/>
              <a:gd name="connsiteY8" fmla="*/ 1251954 h 2220468"/>
              <a:gd name="connsiteX9" fmla="*/ 337402 w 1308078"/>
              <a:gd name="connsiteY9" fmla="*/ 2162580 h 2220468"/>
              <a:gd name="connsiteX10" fmla="*/ 57888 w 1308078"/>
              <a:gd name="connsiteY10" fmla="*/ 2162580 h 2220468"/>
              <a:gd name="connsiteX11" fmla="*/ 57888 w 1308078"/>
              <a:gd name="connsiteY11" fmla="*/ 1883067 h 2220468"/>
              <a:gd name="connsiteX12" fmla="*/ 830721 w 1308078"/>
              <a:gd name="connsiteY12" fmla="*/ 1110234 h 2220468"/>
              <a:gd name="connsiteX13" fmla="*/ 57890 w 1308078"/>
              <a:gd name="connsiteY13" fmla="*/ 337402 h 2220468"/>
              <a:gd name="connsiteX14" fmla="*/ 57890 w 1308078"/>
              <a:gd name="connsiteY14" fmla="*/ 57889 h 2220468"/>
              <a:gd name="connsiteX15" fmla="*/ 197646 w 1308078"/>
              <a:gd name="connsiteY15" fmla="*/ 0 h 222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8078" h="2220468">
                <a:moveTo>
                  <a:pt x="197646" y="0"/>
                </a:moveTo>
                <a:cubicBezTo>
                  <a:pt x="248228" y="0"/>
                  <a:pt x="298810" y="19296"/>
                  <a:pt x="337403" y="57889"/>
                </a:cubicBezTo>
                <a:lnTo>
                  <a:pt x="1248039" y="968525"/>
                </a:lnTo>
                <a:lnTo>
                  <a:pt x="1250188" y="970281"/>
                </a:lnTo>
                <a:cubicBezTo>
                  <a:pt x="1288781" y="1008873"/>
                  <a:pt x="1308077" y="1059455"/>
                  <a:pt x="1308077" y="1110037"/>
                </a:cubicBezTo>
                <a:lnTo>
                  <a:pt x="1308059" y="1110229"/>
                </a:lnTo>
                <a:lnTo>
                  <a:pt x="1308078" y="1110432"/>
                </a:lnTo>
                <a:cubicBezTo>
                  <a:pt x="1308078" y="1161014"/>
                  <a:pt x="1288782" y="1211596"/>
                  <a:pt x="1250189" y="1250188"/>
                </a:cubicBezTo>
                <a:lnTo>
                  <a:pt x="1248029" y="1251954"/>
                </a:lnTo>
                <a:lnTo>
                  <a:pt x="337402" y="2162580"/>
                </a:lnTo>
                <a:cubicBezTo>
                  <a:pt x="260217" y="2239765"/>
                  <a:pt x="135074" y="2239765"/>
                  <a:pt x="57888" y="2162580"/>
                </a:cubicBezTo>
                <a:cubicBezTo>
                  <a:pt x="-19297" y="2085395"/>
                  <a:pt x="-19297" y="1960252"/>
                  <a:pt x="57888" y="1883067"/>
                </a:cubicBezTo>
                <a:lnTo>
                  <a:pt x="830721" y="1110234"/>
                </a:lnTo>
                <a:lnTo>
                  <a:pt x="57890" y="337402"/>
                </a:lnTo>
                <a:cubicBezTo>
                  <a:pt x="-19296" y="260217"/>
                  <a:pt x="-19296" y="135074"/>
                  <a:pt x="57890" y="57889"/>
                </a:cubicBezTo>
                <a:cubicBezTo>
                  <a:pt x="96482" y="19296"/>
                  <a:pt x="147064" y="0"/>
                  <a:pt x="197646" y="0"/>
                </a:cubicBezTo>
                <a:close/>
              </a:path>
            </a:pathLst>
          </a:custGeom>
          <a:solidFill>
            <a:srgbClr val="96969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31" name="文本框 30"/>
          <p:cNvSpPr txBox="1"/>
          <p:nvPr/>
        </p:nvSpPr>
        <p:spPr>
          <a:xfrm>
            <a:off x="2127330" y="4011813"/>
            <a:ext cx="1790446" cy="1015663"/>
          </a:xfrm>
          <a:prstGeom prst="rect">
            <a:avLst/>
          </a:prstGeom>
          <a:noFill/>
        </p:spPr>
        <p:txBody>
          <a:bodyPr wrap="square" rtlCol="0">
            <a:spAutoFit/>
          </a:bodyPr>
          <a:lstStyle/>
          <a:p>
            <a:pPr algn="ct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Acquiring Data from Library </a:t>
            </a:r>
            <a:r>
              <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p>
        </p:txBody>
      </p:sp>
      <p:sp>
        <p:nvSpPr>
          <p:cNvPr id="33" name="文本框 32"/>
          <p:cNvSpPr txBox="1"/>
          <p:nvPr/>
        </p:nvSpPr>
        <p:spPr>
          <a:xfrm>
            <a:off x="4720237" y="4011813"/>
            <a:ext cx="1581152" cy="1323439"/>
          </a:xfrm>
          <a:prstGeom prst="rect">
            <a:avLst/>
          </a:prstGeom>
          <a:noFill/>
        </p:spPr>
        <p:txBody>
          <a:bodyPr wrap="square" rtlCol="0">
            <a:spAutoFit/>
          </a:bodyPr>
          <a:lstStyle/>
          <a:p>
            <a:pPr algn="ct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Processing Data</a:t>
            </a:r>
            <a:r>
              <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Using Excel</a:t>
            </a:r>
            <a:endPar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35" name="文本框 34"/>
          <p:cNvSpPr txBox="1"/>
          <p:nvPr/>
        </p:nvSpPr>
        <p:spPr>
          <a:xfrm>
            <a:off x="7238149" y="4011813"/>
            <a:ext cx="1581152" cy="1323439"/>
          </a:xfrm>
          <a:prstGeom prst="rect">
            <a:avLst/>
          </a:prstGeom>
          <a:noFill/>
        </p:spPr>
        <p:txBody>
          <a:bodyPr wrap="square" rtlCol="0">
            <a:spAutoFit/>
          </a:bodyPr>
          <a:lstStyle/>
          <a:p>
            <a:pPr algn="ct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Analyzing Data Using Python</a:t>
            </a:r>
            <a:endPar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endParaRPr>
          </a:p>
        </p:txBody>
      </p:sp>
      <p:sp>
        <p:nvSpPr>
          <p:cNvPr id="36" name="任意多边形 121"/>
          <p:cNvSpPr/>
          <p:nvPr/>
        </p:nvSpPr>
        <p:spPr>
          <a:xfrm>
            <a:off x="9034410" y="3196399"/>
            <a:ext cx="289762" cy="491872"/>
          </a:xfrm>
          <a:custGeom>
            <a:avLst/>
            <a:gdLst>
              <a:gd name="connsiteX0" fmla="*/ 197646 w 1308078"/>
              <a:gd name="connsiteY0" fmla="*/ 0 h 2220468"/>
              <a:gd name="connsiteX1" fmla="*/ 337403 w 1308078"/>
              <a:gd name="connsiteY1" fmla="*/ 57889 h 2220468"/>
              <a:gd name="connsiteX2" fmla="*/ 1248039 w 1308078"/>
              <a:gd name="connsiteY2" fmla="*/ 968525 h 2220468"/>
              <a:gd name="connsiteX3" fmla="*/ 1250188 w 1308078"/>
              <a:gd name="connsiteY3" fmla="*/ 970281 h 2220468"/>
              <a:gd name="connsiteX4" fmla="*/ 1308077 w 1308078"/>
              <a:gd name="connsiteY4" fmla="*/ 1110037 h 2220468"/>
              <a:gd name="connsiteX5" fmla="*/ 1308059 w 1308078"/>
              <a:gd name="connsiteY5" fmla="*/ 1110229 h 2220468"/>
              <a:gd name="connsiteX6" fmla="*/ 1308078 w 1308078"/>
              <a:gd name="connsiteY6" fmla="*/ 1110432 h 2220468"/>
              <a:gd name="connsiteX7" fmla="*/ 1250189 w 1308078"/>
              <a:gd name="connsiteY7" fmla="*/ 1250188 h 2220468"/>
              <a:gd name="connsiteX8" fmla="*/ 1248029 w 1308078"/>
              <a:gd name="connsiteY8" fmla="*/ 1251954 h 2220468"/>
              <a:gd name="connsiteX9" fmla="*/ 337402 w 1308078"/>
              <a:gd name="connsiteY9" fmla="*/ 2162580 h 2220468"/>
              <a:gd name="connsiteX10" fmla="*/ 57888 w 1308078"/>
              <a:gd name="connsiteY10" fmla="*/ 2162580 h 2220468"/>
              <a:gd name="connsiteX11" fmla="*/ 57888 w 1308078"/>
              <a:gd name="connsiteY11" fmla="*/ 1883067 h 2220468"/>
              <a:gd name="connsiteX12" fmla="*/ 830721 w 1308078"/>
              <a:gd name="connsiteY12" fmla="*/ 1110234 h 2220468"/>
              <a:gd name="connsiteX13" fmla="*/ 57890 w 1308078"/>
              <a:gd name="connsiteY13" fmla="*/ 337402 h 2220468"/>
              <a:gd name="connsiteX14" fmla="*/ 57890 w 1308078"/>
              <a:gd name="connsiteY14" fmla="*/ 57889 h 2220468"/>
              <a:gd name="connsiteX15" fmla="*/ 197646 w 1308078"/>
              <a:gd name="connsiteY15" fmla="*/ 0 h 222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308078" h="2220468">
                <a:moveTo>
                  <a:pt x="197646" y="0"/>
                </a:moveTo>
                <a:cubicBezTo>
                  <a:pt x="248228" y="0"/>
                  <a:pt x="298810" y="19296"/>
                  <a:pt x="337403" y="57889"/>
                </a:cubicBezTo>
                <a:lnTo>
                  <a:pt x="1248039" y="968525"/>
                </a:lnTo>
                <a:lnTo>
                  <a:pt x="1250188" y="970281"/>
                </a:lnTo>
                <a:cubicBezTo>
                  <a:pt x="1288781" y="1008873"/>
                  <a:pt x="1308077" y="1059455"/>
                  <a:pt x="1308077" y="1110037"/>
                </a:cubicBezTo>
                <a:lnTo>
                  <a:pt x="1308059" y="1110229"/>
                </a:lnTo>
                <a:lnTo>
                  <a:pt x="1308078" y="1110432"/>
                </a:lnTo>
                <a:cubicBezTo>
                  <a:pt x="1308078" y="1161014"/>
                  <a:pt x="1288782" y="1211596"/>
                  <a:pt x="1250189" y="1250188"/>
                </a:cubicBezTo>
                <a:lnTo>
                  <a:pt x="1248029" y="1251954"/>
                </a:lnTo>
                <a:lnTo>
                  <a:pt x="337402" y="2162580"/>
                </a:lnTo>
                <a:cubicBezTo>
                  <a:pt x="260217" y="2239765"/>
                  <a:pt x="135074" y="2239765"/>
                  <a:pt x="57888" y="2162580"/>
                </a:cubicBezTo>
                <a:cubicBezTo>
                  <a:pt x="-19297" y="2085395"/>
                  <a:pt x="-19297" y="1960252"/>
                  <a:pt x="57888" y="1883067"/>
                </a:cubicBezTo>
                <a:lnTo>
                  <a:pt x="830721" y="1110234"/>
                </a:lnTo>
                <a:lnTo>
                  <a:pt x="57890" y="337402"/>
                </a:lnTo>
                <a:cubicBezTo>
                  <a:pt x="-19296" y="260217"/>
                  <a:pt x="-19296" y="135074"/>
                  <a:pt x="57890" y="57889"/>
                </a:cubicBezTo>
                <a:cubicBezTo>
                  <a:pt x="96482" y="19296"/>
                  <a:pt x="147064" y="0"/>
                  <a:pt x="197646" y="0"/>
                </a:cubicBezTo>
                <a:close/>
              </a:path>
            </a:pathLst>
          </a:custGeom>
          <a:solidFill>
            <a:srgbClr val="969696"/>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grpSp>
        <p:nvGrpSpPr>
          <p:cNvPr id="37" name="组合 36"/>
          <p:cNvGrpSpPr/>
          <p:nvPr/>
        </p:nvGrpSpPr>
        <p:grpSpPr>
          <a:xfrm>
            <a:off x="10020516" y="2888340"/>
            <a:ext cx="962026" cy="962026"/>
            <a:chOff x="7706917" y="2152649"/>
            <a:chExt cx="962026" cy="962026"/>
          </a:xfrm>
        </p:grpSpPr>
        <p:sp>
          <p:nvSpPr>
            <p:cNvPr id="38" name="椭圆 37"/>
            <p:cNvSpPr/>
            <p:nvPr/>
          </p:nvSpPr>
          <p:spPr>
            <a:xfrm>
              <a:off x="7706917" y="2152649"/>
              <a:ext cx="962026" cy="962026"/>
            </a:xfrm>
            <a:prstGeom prst="ellipse">
              <a:avLst/>
            </a:prstGeom>
            <a:solidFill>
              <a:srgbClr val="05777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cs typeface="+mn-cs"/>
              </a:endParaRPr>
            </a:p>
          </p:txBody>
        </p:sp>
        <p:sp>
          <p:nvSpPr>
            <p:cNvPr id="39" name="Freeform 84"/>
            <p:cNvSpPr>
              <a:spLocks noEditPoints="1"/>
            </p:cNvSpPr>
            <p:nvPr/>
          </p:nvSpPr>
          <p:spPr bwMode="auto">
            <a:xfrm>
              <a:off x="8026799" y="2472531"/>
              <a:ext cx="322263" cy="322263"/>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ysClr val="window" lastClr="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chemeClr val="tx1">
                    <a:lumMod val="85000"/>
                    <a:lumOff val="15000"/>
                  </a:schemeClr>
                </a:solidFill>
                <a:effectLst/>
                <a:uLnTx/>
                <a:uFillTx/>
                <a:latin typeface="等线 Light" pitchFamily="2" charset="-122"/>
                <a:ea typeface="等线 Light" pitchFamily="2" charset="-122"/>
              </a:endParaRPr>
            </a:p>
          </p:txBody>
        </p:sp>
      </p:grpSp>
      <p:sp>
        <p:nvSpPr>
          <p:cNvPr id="41" name="文本框 40"/>
          <p:cNvSpPr txBox="1"/>
          <p:nvPr/>
        </p:nvSpPr>
        <p:spPr>
          <a:xfrm>
            <a:off x="9644231" y="3979740"/>
            <a:ext cx="1771746" cy="1938992"/>
          </a:xfrm>
          <a:prstGeom prst="rect">
            <a:avLst/>
          </a:prstGeom>
          <a:noFill/>
        </p:spPr>
        <p:txBody>
          <a:bodyPr wrap="square" rtlCol="0">
            <a:spAutoFit/>
          </a:bodyPr>
          <a:lstStyle/>
          <a:p>
            <a:pPr algn="ctr"/>
            <a:r>
              <a:rPr lang="en-US" altLang="zh-CN"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Visualizing &amp; Publishing Data Using Python &amp; Streamlit</a:t>
            </a:r>
            <a:r>
              <a:rPr lang="zh-CN" altLang="en-US" sz="2000" spc="300" dirty="0">
                <a:solidFill>
                  <a:schemeClr val="tx1">
                    <a:lumMod val="85000"/>
                    <a:lumOff val="15000"/>
                  </a:schemeClr>
                </a:solidFill>
                <a:latin typeface="方正清刻本悦宋简体" panose="02000000000000000000" pitchFamily="2" charset="-122"/>
                <a:ea typeface="方正清刻本悦宋简体" panose="02000000000000000000" pitchFamily="2" charset="-122"/>
              </a:rPr>
              <a:t> </a:t>
            </a:r>
          </a:p>
        </p:txBody>
      </p:sp>
      <p:sp>
        <p:nvSpPr>
          <p:cNvPr id="43" name="文本框 42"/>
          <p:cNvSpPr txBox="1"/>
          <p:nvPr/>
        </p:nvSpPr>
        <p:spPr>
          <a:xfrm>
            <a:off x="2113633" y="1219424"/>
            <a:ext cx="9187520" cy="977191"/>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nSpc>
                <a:spcPts val="2300"/>
              </a:lnSpc>
            </a:pPr>
            <a:r>
              <a:rPr lang="en-US" altLang="zh-CN" sz="2000" spc="300" dirty="0">
                <a:solidFill>
                  <a:schemeClr val="tx1">
                    <a:lumMod val="85000"/>
                    <a:lumOff val="15000"/>
                  </a:schemeClr>
                </a:solidFill>
              </a:rPr>
              <a:t>Purpose</a:t>
            </a:r>
            <a:r>
              <a:rPr lang="zh-CN" altLang="en-US" sz="2000" spc="300" dirty="0">
                <a:solidFill>
                  <a:schemeClr val="tx1">
                    <a:lumMod val="85000"/>
                    <a:lumOff val="15000"/>
                  </a:schemeClr>
                </a:solidFill>
              </a:rPr>
              <a:t>：</a:t>
            </a:r>
            <a:r>
              <a:rPr lang="en-US" altLang="zh-CN" sz="2000" spc="300" dirty="0">
                <a:solidFill>
                  <a:schemeClr val="tx1">
                    <a:lumMod val="85000"/>
                    <a:lumOff val="15000"/>
                  </a:schemeClr>
                </a:solidFill>
              </a:rPr>
              <a:t>To analyze different types of mythical creatures in the Classic of Mountains and Seas《</a:t>
            </a:r>
            <a:r>
              <a:rPr lang="zh-CN" altLang="en-US" sz="2000" spc="300" dirty="0">
                <a:solidFill>
                  <a:schemeClr val="tx1">
                    <a:lumMod val="85000"/>
                    <a:lumOff val="15000"/>
                  </a:schemeClr>
                </a:solidFill>
              </a:rPr>
              <a:t>山海经</a:t>
            </a:r>
            <a:r>
              <a:rPr lang="en-US" altLang="zh-CN" sz="2000" spc="300" dirty="0">
                <a:solidFill>
                  <a:schemeClr val="tx1">
                    <a:lumMod val="85000"/>
                    <a:lumOff val="15000"/>
                  </a:schemeClr>
                </a:solidFill>
              </a:rPr>
              <a:t>》</a:t>
            </a:r>
          </a:p>
          <a:p>
            <a:pPr>
              <a:lnSpc>
                <a:spcPts val="2300"/>
              </a:lnSpc>
            </a:pPr>
            <a:endParaRPr lang="zh-CN" altLang="en-US" sz="2000" spc="300" dirty="0">
              <a:solidFill>
                <a:schemeClr val="tx1">
                  <a:lumMod val="85000"/>
                  <a:lumOff val="15000"/>
                </a:schemeClr>
              </a:solidFill>
            </a:endParaRPr>
          </a:p>
        </p:txBody>
      </p:sp>
    </p:spTree>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346371" y="722853"/>
            <a:ext cx="5860826" cy="5860826"/>
          </a:xfrm>
          <a:prstGeom prst="rect">
            <a:avLst/>
          </a:prstGeom>
        </p:spPr>
      </p:pic>
      <p:sp>
        <p:nvSpPr>
          <p:cNvPr id="13" name="文本框 12"/>
          <p:cNvSpPr txBox="1"/>
          <p:nvPr/>
        </p:nvSpPr>
        <p:spPr>
          <a:xfrm>
            <a:off x="2091179" y="533918"/>
            <a:ext cx="6564215" cy="461665"/>
          </a:xfrm>
          <a:prstGeom prst="rect">
            <a:avLst/>
          </a:prstGeom>
        </p:spPr>
        <p:txBody>
          <a:bodyPr wrap="square" rtlCol="0">
            <a:spAutoFit/>
          </a:bodyPr>
          <a:lstStyle/>
          <a:p>
            <a:r>
              <a:rPr lang="en-US" altLang="zh-CN"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01.Acquiring Data from Library</a:t>
            </a:r>
            <a:endParaRPr lang="zh-CN" altLang="en-US"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22" name="文本框 21"/>
          <p:cNvSpPr txBox="1"/>
          <p:nvPr/>
        </p:nvSpPr>
        <p:spPr>
          <a:xfrm>
            <a:off x="2058522" y="984524"/>
            <a:ext cx="7705964" cy="944554"/>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en-US" altLang="zh-CN" sz="1200" b="1" spc="300" dirty="0">
                <a:solidFill>
                  <a:schemeClr val="tx1">
                    <a:lumMod val="50000"/>
                    <a:lumOff val="50000"/>
                  </a:schemeClr>
                </a:solidFill>
              </a:rPr>
              <a:t>Problem: </a:t>
            </a:r>
            <a:r>
              <a:rPr lang="en-US" altLang="zh-CN" sz="1200" spc="300" dirty="0">
                <a:solidFill>
                  <a:schemeClr val="tx1">
                    <a:lumMod val="50000"/>
                    <a:lumOff val="50000"/>
                  </a:schemeClr>
                </a:solidFill>
              </a:rPr>
              <a:t>The Classic of Mountains and Seas was written 4000 years ago and it records more than 450 mythical creatures. However, many pictures and text were lost in the later generations.</a:t>
            </a:r>
          </a:p>
        </p:txBody>
      </p:sp>
      <p:sp>
        <p:nvSpPr>
          <p:cNvPr id="24" name="文本框 23"/>
          <p:cNvSpPr txBox="1"/>
          <p:nvPr/>
        </p:nvSpPr>
        <p:spPr>
          <a:xfrm>
            <a:off x="4080657" y="2692436"/>
            <a:ext cx="2584395" cy="1829412"/>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zh-CN" altLang="en-US" sz="1200" spc="300" dirty="0">
                <a:solidFill>
                  <a:schemeClr val="tx1"/>
                </a:solidFill>
              </a:rPr>
              <a:t>王新禧</a:t>
            </a:r>
            <a:r>
              <a:rPr lang="en-US" altLang="zh-CN" sz="1200" spc="300" dirty="0">
                <a:solidFill>
                  <a:schemeClr val="tx1"/>
                </a:solidFill>
              </a:rPr>
              <a:t>. (2018). </a:t>
            </a:r>
            <a:r>
              <a:rPr lang="zh-CN" altLang="en-US" sz="1200" spc="300" dirty="0">
                <a:solidFill>
                  <a:schemeClr val="tx1"/>
                </a:solidFill>
              </a:rPr>
              <a:t>山海百灵 </a:t>
            </a:r>
            <a:r>
              <a:rPr lang="en-US" altLang="zh-CN" sz="1200" spc="300" dirty="0">
                <a:solidFill>
                  <a:schemeClr val="tx1"/>
                </a:solidFill>
              </a:rPr>
              <a:t>: 《</a:t>
            </a:r>
            <a:r>
              <a:rPr lang="zh-CN" altLang="en-US" sz="1200" spc="300" dirty="0">
                <a:solidFill>
                  <a:schemeClr val="tx1"/>
                </a:solidFill>
              </a:rPr>
              <a:t>山海经</a:t>
            </a:r>
            <a:r>
              <a:rPr lang="en-US" altLang="zh-CN" sz="1200" spc="300" dirty="0">
                <a:solidFill>
                  <a:schemeClr val="tx1"/>
                </a:solidFill>
              </a:rPr>
              <a:t>》</a:t>
            </a:r>
            <a:r>
              <a:rPr lang="zh-CN" altLang="en-US" sz="1200" spc="300" dirty="0">
                <a:solidFill>
                  <a:schemeClr val="tx1"/>
                </a:solidFill>
              </a:rPr>
              <a:t>里的神人鸟兽鱼 </a:t>
            </a:r>
            <a:r>
              <a:rPr lang="en-US" altLang="zh-CN" sz="1200" spc="300" dirty="0">
                <a:solidFill>
                  <a:schemeClr val="tx1"/>
                </a:solidFill>
              </a:rPr>
              <a:t>= </a:t>
            </a:r>
            <a:r>
              <a:rPr lang="en-GB" altLang="zh-CN" sz="1200" spc="300" dirty="0">
                <a:solidFill>
                  <a:schemeClr val="tx1"/>
                </a:solidFill>
              </a:rPr>
              <a:t>Shanhai bailing : </a:t>
            </a:r>
            <a:r>
              <a:rPr lang="en-GB" altLang="zh-CN" sz="1200" spc="300" dirty="0" err="1">
                <a:solidFill>
                  <a:schemeClr val="tx1"/>
                </a:solidFill>
              </a:rPr>
              <a:t>Shanhaijing</a:t>
            </a:r>
            <a:r>
              <a:rPr lang="en-GB" altLang="zh-CN" sz="1200" spc="300" dirty="0">
                <a:solidFill>
                  <a:schemeClr val="tx1"/>
                </a:solidFill>
              </a:rPr>
              <a:t> </a:t>
            </a:r>
            <a:r>
              <a:rPr lang="en-GB" altLang="zh-CN" sz="1200" spc="300" dirty="0" err="1">
                <a:solidFill>
                  <a:schemeClr val="tx1"/>
                </a:solidFill>
              </a:rPr>
              <a:t>lide</a:t>
            </a:r>
            <a:r>
              <a:rPr lang="en-GB" altLang="zh-CN" sz="1200" spc="300" dirty="0">
                <a:solidFill>
                  <a:schemeClr val="tx1"/>
                </a:solidFill>
              </a:rPr>
              <a:t> </a:t>
            </a:r>
            <a:r>
              <a:rPr lang="en-GB" altLang="zh-CN" sz="1200" spc="300" dirty="0" err="1">
                <a:solidFill>
                  <a:schemeClr val="tx1"/>
                </a:solidFill>
              </a:rPr>
              <a:t>shen</a:t>
            </a:r>
            <a:r>
              <a:rPr lang="en-GB" altLang="zh-CN" sz="1200" spc="300" dirty="0">
                <a:solidFill>
                  <a:schemeClr val="tx1"/>
                </a:solidFill>
              </a:rPr>
              <a:t> ren </a:t>
            </a:r>
            <a:r>
              <a:rPr lang="en-GB" altLang="zh-CN" sz="1200" spc="300" dirty="0" err="1">
                <a:solidFill>
                  <a:schemeClr val="tx1"/>
                </a:solidFill>
              </a:rPr>
              <a:t>niao</a:t>
            </a:r>
            <a:r>
              <a:rPr lang="en-GB" altLang="zh-CN" sz="1200" spc="300" dirty="0">
                <a:solidFill>
                  <a:schemeClr val="tx1"/>
                </a:solidFill>
              </a:rPr>
              <a:t> shou </a:t>
            </a:r>
            <a:r>
              <a:rPr lang="en-GB" altLang="zh-CN" sz="1200" spc="300" dirty="0" err="1">
                <a:solidFill>
                  <a:schemeClr val="tx1"/>
                </a:solidFill>
              </a:rPr>
              <a:t>yu</a:t>
            </a:r>
            <a:r>
              <a:rPr lang="en-GB" altLang="zh-CN" sz="1200" spc="300" dirty="0">
                <a:solidFill>
                  <a:schemeClr val="tx1"/>
                </a:solidFill>
              </a:rPr>
              <a:t> (</a:t>
            </a:r>
            <a:r>
              <a:rPr lang="zh-CN" altLang="en-US" sz="1200" spc="300" dirty="0">
                <a:solidFill>
                  <a:schemeClr val="tx1"/>
                </a:solidFill>
              </a:rPr>
              <a:t>第</a:t>
            </a:r>
            <a:r>
              <a:rPr lang="en-US" altLang="zh-CN" sz="1200" spc="300" dirty="0">
                <a:solidFill>
                  <a:schemeClr val="tx1"/>
                </a:solidFill>
              </a:rPr>
              <a:t>1</a:t>
            </a:r>
            <a:r>
              <a:rPr lang="zh-CN" altLang="en-US" sz="1200" spc="300" dirty="0">
                <a:solidFill>
                  <a:schemeClr val="tx1"/>
                </a:solidFill>
              </a:rPr>
              <a:t>版</a:t>
            </a:r>
            <a:r>
              <a:rPr lang="en-US" altLang="zh-CN" sz="1200" spc="300" dirty="0">
                <a:solidFill>
                  <a:schemeClr val="tx1"/>
                </a:solidFill>
              </a:rPr>
              <a:t>.). </a:t>
            </a:r>
            <a:r>
              <a:rPr lang="zh-CN" altLang="en-US" sz="1200" spc="300" dirty="0">
                <a:solidFill>
                  <a:schemeClr val="tx1"/>
                </a:solidFill>
              </a:rPr>
              <a:t>北京时代华文书局</a:t>
            </a:r>
            <a:r>
              <a:rPr lang="en-US" altLang="zh-CN" sz="1200" spc="300" dirty="0">
                <a:solidFill>
                  <a:schemeClr val="tx1"/>
                </a:solidFill>
              </a:rPr>
              <a:t>.</a:t>
            </a:r>
          </a:p>
        </p:txBody>
      </p:sp>
      <p:grpSp>
        <p:nvGrpSpPr>
          <p:cNvPr id="2" name="组合 1"/>
          <p:cNvGrpSpPr/>
          <p:nvPr/>
        </p:nvGrpSpPr>
        <p:grpSpPr>
          <a:xfrm>
            <a:off x="0" y="1849127"/>
            <a:ext cx="1832457" cy="3033116"/>
            <a:chOff x="0" y="1849127"/>
            <a:chExt cx="1832457" cy="3033116"/>
          </a:xfrm>
        </p:grpSpPr>
        <p:sp>
          <p:nvSpPr>
            <p:cNvPr id="5" name="矩形 4"/>
            <p:cNvSpPr/>
            <p:nvPr/>
          </p:nvSpPr>
          <p:spPr>
            <a:xfrm>
              <a:off x="345281" y="1975757"/>
              <a:ext cx="1386672" cy="2906486"/>
            </a:xfrm>
            <a:prstGeom prst="rect">
              <a:avLst/>
            </a:prstGeom>
            <a:solidFill>
              <a:srgbClr val="05777B"/>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31005"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9197"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0" y="2277708"/>
              <a:ext cx="329273" cy="2367736"/>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Han  Xuan</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436517" y="2164971"/>
              <a:ext cx="615553" cy="2554728"/>
            </a:xfrm>
            <a:prstGeom prst="rect">
              <a:avLst/>
            </a:prstGeom>
            <a:noFill/>
          </p:spPr>
          <p:txBody>
            <a:bodyPr vert="eaVert" wrap="square" rtlCol="0">
              <a:spAutoFit/>
            </a:bodyPr>
            <a:lstStyle/>
            <a:p>
              <a:pPr algn="dist"/>
              <a:r>
                <a:rPr lang="en-US" altLang="zh-CN" sz="2800" dirty="0">
                  <a:solidFill>
                    <a:srgbClr val="E1A977"/>
                  </a:solidFill>
                  <a:latin typeface="方正清刻本悦宋简体" panose="02000000000000000000" pitchFamily="2" charset="-122"/>
                  <a:ea typeface="方正清刻本悦宋简体" panose="02000000000000000000" pitchFamily="2" charset="-122"/>
                </a:rPr>
                <a:t>3. Categorization</a:t>
              </a:r>
              <a:endParaRPr lang="zh-CN" altLang="en-US" sz="28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1098979" y="2255835"/>
              <a:ext cx="461665" cy="2361238"/>
            </a:xfrm>
            <a:prstGeom prst="rect">
              <a:avLst/>
            </a:prstGeom>
            <a:noFill/>
          </p:spPr>
          <p:txBody>
            <a:bodyPr vert="eaVert"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Workflow</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cxnSp>
          <p:nvCxnSpPr>
            <p:cNvPr id="11" name="直接连接符 19"/>
            <p:cNvCxnSpPr/>
            <p:nvPr/>
          </p:nvCxnSpPr>
          <p:spPr>
            <a:xfrm>
              <a:off x="1038617"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12" name="直接连接符 20"/>
            <p:cNvCxnSpPr/>
            <p:nvPr/>
          </p:nvCxnSpPr>
          <p:spPr>
            <a:xfrm>
              <a:off x="1094126"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pic>
        <p:nvPicPr>
          <p:cNvPr id="26" name="图片 25" descr="气泡图&#10;&#10;低可信度描述已自动生成"/>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9185" y="2102387"/>
            <a:ext cx="2022635" cy="2937987"/>
          </a:xfrm>
          <a:prstGeom prst="rect">
            <a:avLst/>
          </a:prstGeom>
        </p:spPr>
      </p:pic>
      <p:sp>
        <p:nvSpPr>
          <p:cNvPr id="27" name="文本框 26"/>
          <p:cNvSpPr txBox="1"/>
          <p:nvPr/>
        </p:nvSpPr>
        <p:spPr>
          <a:xfrm>
            <a:off x="523637" y="5239047"/>
            <a:ext cx="6258163" cy="649601"/>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en-US" altLang="zh-CN" sz="1200" spc="300" dirty="0">
                <a:solidFill>
                  <a:schemeClr val="tx1">
                    <a:lumMod val="50000"/>
                    <a:lumOff val="50000"/>
                  </a:schemeClr>
                </a:solidFill>
              </a:rPr>
              <a:t>Book: It contains different types of mythical creatures, including </a:t>
            </a:r>
            <a:r>
              <a:rPr lang="en-US" altLang="zh-CN" sz="1200" u="sng" spc="300" dirty="0">
                <a:solidFill>
                  <a:schemeClr val="tx1">
                    <a:lumMod val="50000"/>
                    <a:lumOff val="50000"/>
                  </a:schemeClr>
                </a:solidFill>
              </a:rPr>
              <a:t>pictures, texts and explanations</a:t>
            </a:r>
            <a:r>
              <a:rPr lang="en-US" altLang="zh-CN" sz="1200" spc="300" dirty="0">
                <a:solidFill>
                  <a:schemeClr val="tx1">
                    <a:lumMod val="50000"/>
                    <a:lumOff val="50000"/>
                  </a:schemeClr>
                </a:solidFill>
              </a:rPr>
              <a:t>.</a:t>
            </a:r>
          </a:p>
        </p:txBody>
      </p:sp>
    </p:spTree>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91179" y="533918"/>
            <a:ext cx="6564215" cy="461665"/>
          </a:xfrm>
          <a:prstGeom prst="rect">
            <a:avLst/>
          </a:prstGeom>
        </p:spPr>
        <p:txBody>
          <a:bodyPr wrap="square" rtlCol="0">
            <a:spAutoFit/>
          </a:bodyPr>
          <a:lstStyle/>
          <a:p>
            <a:r>
              <a:rPr lang="en-US" altLang="zh-CN"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02.Processing Data Using Excel</a:t>
            </a:r>
            <a:endParaRPr lang="zh-CN" altLang="en-US"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22" name="文本框 21"/>
          <p:cNvSpPr txBox="1"/>
          <p:nvPr/>
        </p:nvSpPr>
        <p:spPr>
          <a:xfrm>
            <a:off x="2058521" y="984524"/>
            <a:ext cx="9696961" cy="944554"/>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en-US" altLang="zh-CN" sz="1200" b="1" spc="300" dirty="0">
                <a:solidFill>
                  <a:schemeClr val="tx1">
                    <a:lumMod val="50000"/>
                    <a:lumOff val="50000"/>
                  </a:schemeClr>
                </a:solidFill>
              </a:rPr>
              <a:t>Action: </a:t>
            </a:r>
            <a:r>
              <a:rPr lang="en-US" altLang="zh-CN" sz="1200" spc="300" dirty="0">
                <a:solidFill>
                  <a:schemeClr val="tx1">
                    <a:lumMod val="50000"/>
                    <a:lumOff val="50000"/>
                  </a:schemeClr>
                </a:solidFill>
              </a:rPr>
              <a:t>As this book is a PDF document, differentiate its content based on </a:t>
            </a:r>
            <a:r>
              <a:rPr lang="en-US" altLang="zh-CN" sz="1200" u="sng" spc="300" dirty="0">
                <a:solidFill>
                  <a:schemeClr val="tx1">
                    <a:lumMod val="50000"/>
                    <a:lumOff val="50000"/>
                  </a:schemeClr>
                </a:solidFill>
              </a:rPr>
              <a:t>creatures’ origins, name of creatures, text, chapters, explanations, images, and descriptions</a:t>
            </a:r>
            <a:r>
              <a:rPr lang="en-US" altLang="zh-CN" sz="1200" spc="300" dirty="0">
                <a:solidFill>
                  <a:schemeClr val="tx1">
                    <a:lumMod val="50000"/>
                    <a:lumOff val="50000"/>
                  </a:schemeClr>
                </a:solidFill>
              </a:rPr>
              <a:t>, and fill them into an Excel file for convenient analysis in subsequent operations.</a:t>
            </a:r>
          </a:p>
        </p:txBody>
      </p:sp>
      <p:grpSp>
        <p:nvGrpSpPr>
          <p:cNvPr id="2" name="组合 1"/>
          <p:cNvGrpSpPr/>
          <p:nvPr/>
        </p:nvGrpSpPr>
        <p:grpSpPr>
          <a:xfrm>
            <a:off x="0" y="1849127"/>
            <a:ext cx="1832457" cy="3033116"/>
            <a:chOff x="0" y="1849127"/>
            <a:chExt cx="1832457" cy="3033116"/>
          </a:xfrm>
        </p:grpSpPr>
        <p:sp>
          <p:nvSpPr>
            <p:cNvPr id="5" name="矩形 4"/>
            <p:cNvSpPr/>
            <p:nvPr/>
          </p:nvSpPr>
          <p:spPr>
            <a:xfrm>
              <a:off x="345281" y="1975757"/>
              <a:ext cx="1386672" cy="2906486"/>
            </a:xfrm>
            <a:prstGeom prst="rect">
              <a:avLst/>
            </a:prstGeom>
            <a:solidFill>
              <a:srgbClr val="05777B"/>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31005"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9197"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0" y="2277708"/>
              <a:ext cx="329273" cy="2367736"/>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Han  Xuan</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436517" y="2164971"/>
              <a:ext cx="615553" cy="2554728"/>
            </a:xfrm>
            <a:prstGeom prst="rect">
              <a:avLst/>
            </a:prstGeom>
            <a:noFill/>
          </p:spPr>
          <p:txBody>
            <a:bodyPr vert="eaVert" wrap="square" rtlCol="0">
              <a:spAutoFit/>
            </a:bodyPr>
            <a:lstStyle/>
            <a:p>
              <a:pPr algn="dist"/>
              <a:r>
                <a:rPr lang="en-US" altLang="zh-CN" sz="2800" dirty="0">
                  <a:solidFill>
                    <a:srgbClr val="E1A977"/>
                  </a:solidFill>
                  <a:latin typeface="方正清刻本悦宋简体" panose="02000000000000000000" pitchFamily="2" charset="-122"/>
                  <a:ea typeface="方正清刻本悦宋简体" panose="02000000000000000000" pitchFamily="2" charset="-122"/>
                </a:rPr>
                <a:t>3. Categorization</a:t>
              </a:r>
              <a:endParaRPr lang="zh-CN" altLang="en-US" sz="28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1098979" y="2255835"/>
              <a:ext cx="461665" cy="2361238"/>
            </a:xfrm>
            <a:prstGeom prst="rect">
              <a:avLst/>
            </a:prstGeom>
            <a:noFill/>
          </p:spPr>
          <p:txBody>
            <a:bodyPr vert="eaVert"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Workflow</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cxnSp>
          <p:nvCxnSpPr>
            <p:cNvPr id="11" name="直接连接符 19"/>
            <p:cNvCxnSpPr/>
            <p:nvPr/>
          </p:nvCxnSpPr>
          <p:spPr>
            <a:xfrm>
              <a:off x="1038617"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12" name="直接连接符 20"/>
            <p:cNvCxnSpPr/>
            <p:nvPr/>
          </p:nvCxnSpPr>
          <p:spPr>
            <a:xfrm>
              <a:off x="1094126"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8655394" y="3397252"/>
            <a:ext cx="2966797" cy="944554"/>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en-US" altLang="zh-CN" sz="1200" spc="300" dirty="0">
                <a:solidFill>
                  <a:schemeClr val="tx1">
                    <a:lumMod val="50000"/>
                    <a:lumOff val="50000"/>
                  </a:schemeClr>
                </a:solidFill>
              </a:rPr>
              <a:t>Excel file: ‘./data/mythical_creatures.xlsx’</a:t>
            </a:r>
          </a:p>
        </p:txBody>
      </p:sp>
      <p:pic>
        <p:nvPicPr>
          <p:cNvPr id="14" name="图片 1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728129" y="4016829"/>
            <a:ext cx="3397913" cy="3397913"/>
          </a:xfrm>
          <a:prstGeom prst="rect">
            <a:avLst/>
          </a:prstGeom>
        </p:spPr>
      </p:pic>
      <p:pic>
        <p:nvPicPr>
          <p:cNvPr id="16" name="图片 15" descr="图示&#10;&#10;低可信度描述已自动生成"/>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7370" y="2217806"/>
            <a:ext cx="6484740" cy="3807087"/>
          </a:xfrm>
          <a:prstGeom prst="rect">
            <a:avLst/>
          </a:prstGeom>
        </p:spPr>
      </p:pic>
    </p:spTree>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091179" y="533918"/>
            <a:ext cx="6564215" cy="461665"/>
          </a:xfrm>
          <a:prstGeom prst="rect">
            <a:avLst/>
          </a:prstGeom>
        </p:spPr>
        <p:txBody>
          <a:bodyPr wrap="square" rtlCol="0">
            <a:spAutoFit/>
          </a:bodyPr>
          <a:lstStyle/>
          <a:p>
            <a:r>
              <a:rPr lang="en-US" altLang="zh-CN"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03.Analyzing Data Using Python</a:t>
            </a:r>
            <a:endParaRPr lang="zh-CN" altLang="en-US"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22" name="文本框 21"/>
          <p:cNvSpPr txBox="1"/>
          <p:nvPr/>
        </p:nvSpPr>
        <p:spPr>
          <a:xfrm>
            <a:off x="2058521" y="984524"/>
            <a:ext cx="9696961" cy="1534459"/>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en-US" altLang="zh-CN" sz="1200" b="1" spc="300" dirty="0">
                <a:solidFill>
                  <a:schemeClr val="tx1">
                    <a:lumMod val="50000"/>
                    <a:lumOff val="50000"/>
                  </a:schemeClr>
                </a:solidFill>
              </a:rPr>
              <a:t>Action: </a:t>
            </a:r>
            <a:endParaRPr lang="en-US" altLang="zh-CN" sz="1200" spc="300" dirty="0">
              <a:solidFill>
                <a:schemeClr val="tx1">
                  <a:lumMod val="50000"/>
                  <a:lumOff val="50000"/>
                </a:schemeClr>
              </a:solidFill>
            </a:endParaRPr>
          </a:p>
          <a:p>
            <a:pPr marL="228600" indent="-228600" algn="l">
              <a:lnSpc>
                <a:spcPts val="2300"/>
              </a:lnSpc>
              <a:buAutoNum type="arabicPeriod"/>
            </a:pPr>
            <a:r>
              <a:rPr lang="en-US" altLang="zh-CN" sz="1200" spc="300" dirty="0">
                <a:solidFill>
                  <a:schemeClr val="tx1">
                    <a:lumMod val="50000"/>
                    <a:lumOff val="50000"/>
                  </a:schemeClr>
                </a:solidFill>
              </a:rPr>
              <a:t>Count how many mythical creatures in the book of &lt;</a:t>
            </a:r>
            <a:r>
              <a:rPr lang="en-US" altLang="zh-CN" sz="1200" spc="300" dirty="0" err="1">
                <a:solidFill>
                  <a:schemeClr val="tx1">
                    <a:lumMod val="50000"/>
                    <a:lumOff val="50000"/>
                  </a:schemeClr>
                </a:solidFill>
              </a:rPr>
              <a:t>ShanHai</a:t>
            </a:r>
            <a:r>
              <a:rPr lang="en-US" altLang="zh-CN" sz="1200" spc="300" dirty="0">
                <a:solidFill>
                  <a:schemeClr val="tx1">
                    <a:lumMod val="50000"/>
                    <a:lumOff val="50000"/>
                  </a:schemeClr>
                </a:solidFill>
              </a:rPr>
              <a:t> </a:t>
            </a:r>
            <a:r>
              <a:rPr lang="en-US" altLang="zh-CN" sz="1200" spc="300" dirty="0" err="1">
                <a:solidFill>
                  <a:schemeClr val="tx1">
                    <a:lumMod val="50000"/>
                    <a:lumOff val="50000"/>
                  </a:schemeClr>
                </a:solidFill>
              </a:rPr>
              <a:t>BaiLin</a:t>
            </a:r>
            <a:r>
              <a:rPr lang="en-US" altLang="zh-CN" sz="1200" spc="300" dirty="0">
                <a:solidFill>
                  <a:schemeClr val="tx1">
                    <a:lumMod val="50000"/>
                    <a:lumOff val="50000"/>
                  </a:schemeClr>
                </a:solidFill>
              </a:rPr>
              <a:t>&gt;</a:t>
            </a:r>
          </a:p>
          <a:p>
            <a:pPr marL="228600" indent="-228600" algn="l">
              <a:lnSpc>
                <a:spcPts val="2300"/>
              </a:lnSpc>
              <a:buAutoNum type="arabicPeriod"/>
            </a:pPr>
            <a:r>
              <a:rPr lang="en-US" altLang="zh-CN" sz="1200" spc="300" dirty="0">
                <a:solidFill>
                  <a:schemeClr val="tx1">
                    <a:lumMod val="50000"/>
                    <a:lumOff val="50000"/>
                  </a:schemeClr>
                </a:solidFill>
              </a:rPr>
              <a:t>Using chart to show the distribution of mythical creatures</a:t>
            </a:r>
          </a:p>
          <a:p>
            <a:pPr marL="228600" indent="-228600" algn="l">
              <a:lnSpc>
                <a:spcPts val="2300"/>
              </a:lnSpc>
              <a:buAutoNum type="arabicPeriod"/>
            </a:pPr>
            <a:r>
              <a:rPr lang="en-US" altLang="zh-CN" sz="1200" spc="300" dirty="0">
                <a:solidFill>
                  <a:schemeClr val="tx1">
                    <a:lumMod val="50000"/>
                    <a:lumOff val="50000"/>
                  </a:schemeClr>
                </a:solidFill>
              </a:rPr>
              <a:t>Categorize the mythical creatures in the book</a:t>
            </a:r>
          </a:p>
          <a:p>
            <a:pPr algn="l">
              <a:lnSpc>
                <a:spcPts val="2300"/>
              </a:lnSpc>
            </a:pPr>
            <a:r>
              <a:rPr lang="en-US" altLang="zh-CN" sz="1200" spc="300" dirty="0">
                <a:solidFill>
                  <a:schemeClr val="tx1">
                    <a:lumMod val="50000"/>
                    <a:lumOff val="50000"/>
                  </a:schemeClr>
                </a:solidFill>
              </a:rPr>
              <a:t>*With the help of ChatGPT</a:t>
            </a:r>
          </a:p>
        </p:txBody>
      </p:sp>
      <p:grpSp>
        <p:nvGrpSpPr>
          <p:cNvPr id="2" name="组合 1"/>
          <p:cNvGrpSpPr/>
          <p:nvPr/>
        </p:nvGrpSpPr>
        <p:grpSpPr>
          <a:xfrm>
            <a:off x="0" y="1849127"/>
            <a:ext cx="1832457" cy="3033116"/>
            <a:chOff x="0" y="1849127"/>
            <a:chExt cx="1832457" cy="3033116"/>
          </a:xfrm>
        </p:grpSpPr>
        <p:sp>
          <p:nvSpPr>
            <p:cNvPr id="5" name="矩形 4"/>
            <p:cNvSpPr/>
            <p:nvPr/>
          </p:nvSpPr>
          <p:spPr>
            <a:xfrm>
              <a:off x="345281" y="1975757"/>
              <a:ext cx="1386672" cy="2906486"/>
            </a:xfrm>
            <a:prstGeom prst="rect">
              <a:avLst/>
            </a:prstGeom>
            <a:solidFill>
              <a:srgbClr val="05777B"/>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31005"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9197"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0" y="2277708"/>
              <a:ext cx="329273" cy="2367736"/>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Han  Xuan</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436517" y="2164971"/>
              <a:ext cx="615553" cy="2554728"/>
            </a:xfrm>
            <a:prstGeom prst="rect">
              <a:avLst/>
            </a:prstGeom>
            <a:noFill/>
          </p:spPr>
          <p:txBody>
            <a:bodyPr vert="eaVert" wrap="square" rtlCol="0">
              <a:spAutoFit/>
            </a:bodyPr>
            <a:lstStyle/>
            <a:p>
              <a:pPr algn="dist"/>
              <a:r>
                <a:rPr lang="en-US" altLang="zh-CN" sz="2800" dirty="0">
                  <a:solidFill>
                    <a:srgbClr val="E1A977"/>
                  </a:solidFill>
                  <a:latin typeface="方正清刻本悦宋简体" panose="02000000000000000000" pitchFamily="2" charset="-122"/>
                  <a:ea typeface="方正清刻本悦宋简体" panose="02000000000000000000" pitchFamily="2" charset="-122"/>
                </a:rPr>
                <a:t>3. Categorization</a:t>
              </a:r>
              <a:endParaRPr lang="zh-CN" altLang="en-US" sz="28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1098979" y="2255835"/>
              <a:ext cx="461665" cy="2361238"/>
            </a:xfrm>
            <a:prstGeom prst="rect">
              <a:avLst/>
            </a:prstGeom>
            <a:noFill/>
          </p:spPr>
          <p:txBody>
            <a:bodyPr vert="eaVert"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Workflow</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cxnSp>
          <p:nvCxnSpPr>
            <p:cNvPr id="11" name="直接连接符 19"/>
            <p:cNvCxnSpPr/>
            <p:nvPr/>
          </p:nvCxnSpPr>
          <p:spPr>
            <a:xfrm>
              <a:off x="1038617"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12" name="直接连接符 20"/>
            <p:cNvCxnSpPr/>
            <p:nvPr/>
          </p:nvCxnSpPr>
          <p:spPr>
            <a:xfrm>
              <a:off x="1094126"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1832457" y="6103222"/>
            <a:ext cx="5472054" cy="354649"/>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en-US" altLang="zh-CN" sz="1200" spc="300" dirty="0">
                <a:solidFill>
                  <a:schemeClr val="tx1">
                    <a:lumMod val="50000"/>
                    <a:lumOff val="50000"/>
                  </a:schemeClr>
                </a:solidFill>
              </a:rPr>
              <a:t>Python file: ‘./pages/3_Categorization.py’</a:t>
            </a:r>
          </a:p>
        </p:txBody>
      </p:sp>
      <p:pic>
        <p:nvPicPr>
          <p:cNvPr id="15" name="图片 14" descr="文本&#10;&#10;描述已自动生成"/>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72675" y="2622015"/>
            <a:ext cx="7612848" cy="3455364"/>
          </a:xfrm>
          <a:prstGeom prst="rect">
            <a:avLst/>
          </a:prstGeom>
        </p:spPr>
      </p:pic>
      <p:pic>
        <p:nvPicPr>
          <p:cNvPr id="17" name="图片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213548" y="1751753"/>
            <a:ext cx="3197086" cy="2165740"/>
          </a:xfrm>
          <a:prstGeom prst="rect">
            <a:avLst/>
          </a:prstGeom>
        </p:spPr>
      </p:pic>
    </p:spTree>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文本框 12"/>
          <p:cNvSpPr txBox="1"/>
          <p:nvPr/>
        </p:nvSpPr>
        <p:spPr>
          <a:xfrm>
            <a:off x="1908314" y="557322"/>
            <a:ext cx="9479007" cy="461665"/>
          </a:xfrm>
          <a:prstGeom prst="rect">
            <a:avLst/>
          </a:prstGeom>
        </p:spPr>
        <p:txBody>
          <a:bodyPr wrap="square" rtlCol="0">
            <a:spAutoFit/>
          </a:bodyPr>
          <a:lstStyle/>
          <a:p>
            <a:r>
              <a:rPr lang="en-US" altLang="zh-CN"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04.Visualizing &amp; Publishing Data Using Python &amp; Streamlit</a:t>
            </a:r>
            <a:endParaRPr lang="zh-CN" altLang="en-US" sz="24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22" name="文本框 21"/>
          <p:cNvSpPr txBox="1"/>
          <p:nvPr/>
        </p:nvSpPr>
        <p:spPr>
          <a:xfrm>
            <a:off x="2088144" y="953508"/>
            <a:ext cx="8524659" cy="1239506"/>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en-US" altLang="zh-CN" sz="1200" b="1" spc="300" dirty="0">
                <a:solidFill>
                  <a:schemeClr val="tx1">
                    <a:lumMod val="50000"/>
                    <a:lumOff val="50000"/>
                  </a:schemeClr>
                </a:solidFill>
              </a:rPr>
              <a:t>Action:</a:t>
            </a:r>
          </a:p>
          <a:p>
            <a:pPr marL="228600" indent="-228600" algn="l">
              <a:lnSpc>
                <a:spcPts val="2300"/>
              </a:lnSpc>
              <a:buAutoNum type="arabicPeriod"/>
            </a:pPr>
            <a:r>
              <a:rPr lang="en-US" altLang="zh-CN" sz="1200" spc="300" dirty="0">
                <a:solidFill>
                  <a:schemeClr val="tx1">
                    <a:lumMod val="50000"/>
                    <a:lumOff val="50000"/>
                  </a:schemeClr>
                </a:solidFill>
              </a:rPr>
              <a:t>Visualizing Data by importing Streamlit libraries into python</a:t>
            </a:r>
          </a:p>
          <a:p>
            <a:pPr marL="228600" indent="-228600" algn="l">
              <a:lnSpc>
                <a:spcPts val="2300"/>
              </a:lnSpc>
              <a:buAutoNum type="arabicPeriod"/>
            </a:pPr>
            <a:r>
              <a:rPr lang="en-US" altLang="zh-CN" sz="1200" spc="300" dirty="0">
                <a:solidFill>
                  <a:schemeClr val="tx1">
                    <a:lumMod val="50000"/>
                    <a:lumOff val="50000"/>
                  </a:schemeClr>
                </a:solidFill>
              </a:rPr>
              <a:t>Improving UI design of the website </a:t>
            </a:r>
          </a:p>
          <a:p>
            <a:pPr algn="l">
              <a:lnSpc>
                <a:spcPts val="2300"/>
              </a:lnSpc>
            </a:pPr>
            <a:r>
              <a:rPr lang="en-US" altLang="zh-CN" sz="1200" spc="300" dirty="0">
                <a:solidFill>
                  <a:schemeClr val="tx1">
                    <a:lumMod val="50000"/>
                    <a:lumOff val="50000"/>
                  </a:schemeClr>
                </a:solidFill>
              </a:rPr>
              <a:t>*with the help of ChatGPT &amp; Holly</a:t>
            </a:r>
          </a:p>
        </p:txBody>
      </p:sp>
      <p:grpSp>
        <p:nvGrpSpPr>
          <p:cNvPr id="2" name="组合 1"/>
          <p:cNvGrpSpPr/>
          <p:nvPr/>
        </p:nvGrpSpPr>
        <p:grpSpPr>
          <a:xfrm>
            <a:off x="0" y="1849127"/>
            <a:ext cx="1832457" cy="3033116"/>
            <a:chOff x="0" y="1849127"/>
            <a:chExt cx="1832457" cy="3033116"/>
          </a:xfrm>
        </p:grpSpPr>
        <p:sp>
          <p:nvSpPr>
            <p:cNvPr id="5" name="矩形 4"/>
            <p:cNvSpPr/>
            <p:nvPr/>
          </p:nvSpPr>
          <p:spPr>
            <a:xfrm>
              <a:off x="345281" y="1975757"/>
              <a:ext cx="1386672" cy="2906486"/>
            </a:xfrm>
            <a:prstGeom prst="rect">
              <a:avLst/>
            </a:prstGeom>
            <a:solidFill>
              <a:srgbClr val="05777B"/>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31005"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9197"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0" y="2277708"/>
              <a:ext cx="329273" cy="2367736"/>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Han  Xuan</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436517" y="2164971"/>
              <a:ext cx="615553" cy="2554728"/>
            </a:xfrm>
            <a:prstGeom prst="rect">
              <a:avLst/>
            </a:prstGeom>
            <a:noFill/>
          </p:spPr>
          <p:txBody>
            <a:bodyPr vert="eaVert" wrap="square" rtlCol="0">
              <a:spAutoFit/>
            </a:bodyPr>
            <a:lstStyle/>
            <a:p>
              <a:pPr algn="dist"/>
              <a:r>
                <a:rPr lang="en-US" altLang="zh-CN" sz="2800" dirty="0">
                  <a:solidFill>
                    <a:srgbClr val="E1A977"/>
                  </a:solidFill>
                  <a:latin typeface="方正清刻本悦宋简体" panose="02000000000000000000" pitchFamily="2" charset="-122"/>
                  <a:ea typeface="方正清刻本悦宋简体" panose="02000000000000000000" pitchFamily="2" charset="-122"/>
                </a:rPr>
                <a:t>3. Categorization</a:t>
              </a:r>
              <a:endParaRPr lang="zh-CN" altLang="en-US" sz="28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10" name="文本框 9"/>
            <p:cNvSpPr txBox="1"/>
            <p:nvPr/>
          </p:nvSpPr>
          <p:spPr>
            <a:xfrm>
              <a:off x="1098979" y="2255835"/>
              <a:ext cx="461665" cy="2361238"/>
            </a:xfrm>
            <a:prstGeom prst="rect">
              <a:avLst/>
            </a:prstGeom>
            <a:noFill/>
          </p:spPr>
          <p:txBody>
            <a:bodyPr vert="eaVert"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Workflow</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cxnSp>
          <p:nvCxnSpPr>
            <p:cNvPr id="11" name="直接连接符 19"/>
            <p:cNvCxnSpPr/>
            <p:nvPr/>
          </p:nvCxnSpPr>
          <p:spPr>
            <a:xfrm>
              <a:off x="1038617"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12" name="直接连接符 20"/>
            <p:cNvCxnSpPr/>
            <p:nvPr/>
          </p:nvCxnSpPr>
          <p:spPr>
            <a:xfrm>
              <a:off x="1094126"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sp>
        <p:nvSpPr>
          <p:cNvPr id="27" name="文本框 26"/>
          <p:cNvSpPr txBox="1"/>
          <p:nvPr/>
        </p:nvSpPr>
        <p:spPr>
          <a:xfrm>
            <a:off x="744293" y="5927444"/>
            <a:ext cx="3569271" cy="361509"/>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lang="en-US" altLang="zh-CN" sz="1400" b="1" u="sng" spc="300" dirty="0">
                <a:solidFill>
                  <a:schemeClr val="tx1">
                    <a:lumMod val="50000"/>
                    <a:lumOff val="50000"/>
                  </a:schemeClr>
                </a:solidFill>
                <a:hlinkClick r:id="rId2"/>
              </a:rPr>
              <a:t>Click here to see the Demo</a:t>
            </a:r>
            <a:endParaRPr lang="en-US" altLang="zh-CN" sz="1400" b="1" u="sng" spc="300" dirty="0">
              <a:solidFill>
                <a:schemeClr val="tx1">
                  <a:lumMod val="50000"/>
                  <a:lumOff val="50000"/>
                </a:schemeClr>
              </a:solidFill>
            </a:endParaRPr>
          </a:p>
        </p:txBody>
      </p:sp>
      <p:pic>
        <p:nvPicPr>
          <p:cNvPr id="14" name="图片 13" descr="图形用户界面, 文本&#10;&#10;描述已自动生成"/>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02067" y="1975757"/>
            <a:ext cx="4129105" cy="1239506"/>
          </a:xfrm>
          <a:prstGeom prst="rect">
            <a:avLst/>
          </a:prstGeom>
        </p:spPr>
      </p:pic>
      <p:pic>
        <p:nvPicPr>
          <p:cNvPr id="16" name="图片 1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887213" y="2233078"/>
            <a:ext cx="3407317" cy="1807119"/>
          </a:xfrm>
          <a:prstGeom prst="rect">
            <a:avLst/>
          </a:prstGeom>
        </p:spPr>
      </p:pic>
      <p:pic>
        <p:nvPicPr>
          <p:cNvPr id="18" name="图片 1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94750" y="2442876"/>
            <a:ext cx="2983916" cy="1580977"/>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460358" y="5993897"/>
            <a:ext cx="311447" cy="295055"/>
          </a:xfrm>
          <a:prstGeom prst="rect">
            <a:avLst/>
          </a:prstGeom>
        </p:spPr>
      </p:pic>
      <p:pic>
        <p:nvPicPr>
          <p:cNvPr id="23" name="图片 22" descr="图表, 饼图&#10;&#10;描述已自动生成"/>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030508" y="4120326"/>
            <a:ext cx="4246103" cy="1937810"/>
          </a:xfrm>
          <a:prstGeom prst="rect">
            <a:avLst/>
          </a:prstGeom>
        </p:spPr>
      </p:pic>
      <p:pic>
        <p:nvPicPr>
          <p:cNvPr id="25" name="图片 24" descr="图形用户界面&#10;&#10;描述已自动生成"/>
          <p:cNvPicPr>
            <a:picLocks noChangeAspect="1"/>
          </p:cNvPicPr>
          <p:nvPr/>
        </p:nvPicPr>
        <p:blipFill rotWithShape="1">
          <a:blip r:embed="rId8" cstate="screen">
            <a:extLst>
              <a:ext uri="{28A0092B-C50C-407E-A947-70E740481C1C}">
                <a14:useLocalDpi xmlns:a14="http://schemas.microsoft.com/office/drawing/2010/main"/>
              </a:ext>
            </a:extLst>
          </a:blip>
          <a:srcRect/>
          <a:stretch>
            <a:fillRect/>
          </a:stretch>
        </p:blipFill>
        <p:spPr>
          <a:xfrm>
            <a:off x="8276611" y="4074168"/>
            <a:ext cx="3433181" cy="1972738"/>
          </a:xfrm>
          <a:prstGeom prst="rect">
            <a:avLst/>
          </a:prstGeom>
        </p:spPr>
      </p:pic>
      <p:sp>
        <p:nvSpPr>
          <p:cNvPr id="26" name="直角上箭头 25"/>
          <p:cNvSpPr/>
          <p:nvPr/>
        </p:nvSpPr>
        <p:spPr>
          <a:xfrm rot="5400000">
            <a:off x="2732249" y="4708586"/>
            <a:ext cx="508354" cy="530580"/>
          </a:xfrm>
          <a:prstGeom prst="bentUpArrow">
            <a:avLst>
              <a:gd name="adj1" fmla="val 25000"/>
              <a:gd name="adj2" fmla="val 25000"/>
              <a:gd name="adj3" fmla="val 25000"/>
            </a:avLst>
          </a:prstGeom>
          <a:solidFill>
            <a:srgbClr val="05777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 y="3838585"/>
            <a:ext cx="12192001" cy="3015735"/>
          </a:xfrm>
          <a:prstGeom prst="rect">
            <a:avLst/>
          </a:prstGeom>
        </p:spPr>
      </p:pic>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2" y="0"/>
            <a:ext cx="12192001" cy="3015735"/>
          </a:xfrm>
          <a:prstGeom prst="rect">
            <a:avLst/>
          </a:prstGeom>
        </p:spPr>
      </p:pic>
      <p:sp>
        <p:nvSpPr>
          <p:cNvPr id="5" name="文本框 4"/>
          <p:cNvSpPr txBox="1"/>
          <p:nvPr>
            <p:custDataLst>
              <p:tags r:id="rId1"/>
            </p:custDataLst>
          </p:nvPr>
        </p:nvSpPr>
        <p:spPr>
          <a:xfrm>
            <a:off x="1807210" y="3015615"/>
            <a:ext cx="8582025" cy="1844040"/>
          </a:xfrm>
          <a:prstGeom prst="rect">
            <a:avLst/>
          </a:prstGeom>
          <a:noFill/>
        </p:spPr>
        <p:txBody>
          <a:bodyPr wrap="square" rtlCol="0">
            <a:noAutofit/>
            <a:scene3d>
              <a:camera prst="orthographicFront"/>
              <a:lightRig rig="soft" dir="t">
                <a:rot lat="0" lon="0" rev="15600000"/>
              </a:lightRig>
            </a:scene3d>
            <a:sp3d extrusionH="57150" prstMaterial="softEdge">
              <a:bevelT w="25400" h="38100"/>
            </a:sp3d>
          </a:bodyPr>
          <a:lstStyle/>
          <a:p>
            <a:pPr algn="ctr"/>
            <a:r>
              <a:rPr lang="en-US" altLang="zh-CN" sz="7200">
                <a:solidFill>
                  <a:srgbClr val="E1A977"/>
                </a:solidFill>
                <a:effectLst/>
                <a:latin typeface="Times New Roman Regular" panose="02020603050405020304" charset="0"/>
                <a:cs typeface="Times New Roman Regular" panose="02020603050405020304" charset="0"/>
              </a:rPr>
              <a:t>5. Project Challenges</a:t>
            </a:r>
          </a:p>
        </p:txBody>
      </p:sp>
    </p:spTree>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a:off x="6645275" y="918845"/>
            <a:ext cx="5284470" cy="3580130"/>
          </a:xfrm>
          <a:prstGeom prst="rect">
            <a:avLst/>
          </a:prstGeom>
        </p:spPr>
      </p:pic>
      <p:sp>
        <p:nvSpPr>
          <p:cNvPr id="42" name="文本框 41"/>
          <p:cNvSpPr txBox="1"/>
          <p:nvPr>
            <p:custDataLst>
              <p:tags r:id="rId2"/>
            </p:custDataLst>
          </p:nvPr>
        </p:nvSpPr>
        <p:spPr>
          <a:xfrm>
            <a:off x="1363980" y="1856740"/>
            <a:ext cx="6903085" cy="4726940"/>
          </a:xfrm>
          <a:prstGeom prst="rect">
            <a:avLst/>
          </a:prstGeom>
        </p:spPr>
        <p:txBody>
          <a:bodyPr wrap="square" rtlCol="0">
            <a:noAutofit/>
          </a:bodyPr>
          <a:lstStyle>
            <a:defPPr>
              <a:defRPr lang="zh-CN"/>
            </a:defPPr>
            <a:lvl1pPr algn="ctr">
              <a:defRPr sz="1600">
                <a:solidFill>
                  <a:schemeClr val="tx1">
                    <a:lumMod val="75000"/>
                    <a:lumOff val="25000"/>
                  </a:schemeClr>
                </a:solidFill>
              </a:defRPr>
            </a:lvl1pPr>
          </a:lstStyle>
          <a:p>
            <a:pPr algn="l">
              <a:lnSpc>
                <a:spcPct val="150000"/>
              </a:lnSpc>
              <a:spcBef>
                <a:spcPts val="0"/>
              </a:spcBef>
              <a:spcAft>
                <a:spcPts val="0"/>
              </a:spcAft>
            </a:pPr>
            <a:r>
              <a:rPr lang="en-US" spc="300" dirty="0">
                <a:solidFill>
                  <a:schemeClr val="tx1"/>
                </a:solidFill>
                <a:latin typeface="Times New Roman Regular" panose="02020603050405020304" charset="0"/>
                <a:cs typeface="Times New Roman Regular" panose="02020603050405020304" charset="0"/>
              </a:rPr>
              <a:t>·</a:t>
            </a:r>
            <a:r>
              <a:rPr spc="300" dirty="0">
                <a:solidFill>
                  <a:schemeClr val="tx1"/>
                </a:solidFill>
                <a:latin typeface="Times New Roman Regular" panose="02020603050405020304" charset="0"/>
                <a:cs typeface="Times New Roman Regular" panose="02020603050405020304" charset="0"/>
              </a:rPr>
              <a:t>Language </a:t>
            </a:r>
            <a:r>
              <a:rPr lang="en-US" spc="300" dirty="0">
                <a:solidFill>
                  <a:schemeClr val="tx1"/>
                </a:solidFill>
                <a:latin typeface="Times New Roman Regular" panose="02020603050405020304" charset="0"/>
                <a:cs typeface="Times New Roman Regular" panose="02020603050405020304" charset="0"/>
              </a:rPr>
              <a:t>B</a:t>
            </a:r>
            <a:r>
              <a:rPr spc="300" dirty="0">
                <a:solidFill>
                  <a:schemeClr val="tx1"/>
                </a:solidFill>
                <a:latin typeface="Times New Roman Regular" panose="02020603050405020304" charset="0"/>
                <a:cs typeface="Times New Roman Regular" panose="02020603050405020304" charset="0"/>
              </a:rPr>
              <a:t>arrier: </a:t>
            </a:r>
            <a:endParaRPr spc="300" dirty="0">
              <a:solidFill>
                <a:schemeClr val="tx1">
                  <a:lumMod val="50000"/>
                  <a:lumOff val="50000"/>
                </a:schemeClr>
              </a:solidFill>
              <a:latin typeface="Times New Roman Regular" panose="02020603050405020304" charset="0"/>
              <a:cs typeface="Times New Roman Regular" panose="02020603050405020304" charset="0"/>
            </a:endParaRPr>
          </a:p>
          <a:p>
            <a:pPr algn="l">
              <a:lnSpc>
                <a:spcPct val="150000"/>
              </a:lnSpc>
              <a:spcBef>
                <a:spcPts val="0"/>
              </a:spcBef>
              <a:spcAft>
                <a:spcPts val="0"/>
              </a:spcAft>
            </a:pPr>
            <a:r>
              <a:rPr lang="en-US" spc="300" dirty="0">
                <a:solidFill>
                  <a:schemeClr val="tx1">
                    <a:lumMod val="50000"/>
                    <a:lumOff val="50000"/>
                  </a:schemeClr>
                </a:solidFill>
                <a:latin typeface="Times New Roman Regular" panose="02020603050405020304" charset="0"/>
                <a:cs typeface="Times New Roman Regular" panose="02020603050405020304" charset="0"/>
              </a:rPr>
              <a:t> C</a:t>
            </a:r>
            <a:r>
              <a:rPr spc="300" dirty="0">
                <a:solidFill>
                  <a:schemeClr val="tx1">
                    <a:lumMod val="50000"/>
                    <a:lumOff val="50000"/>
                  </a:schemeClr>
                </a:solidFill>
                <a:latin typeface="Times New Roman Regular" panose="02020603050405020304" charset="0"/>
                <a:cs typeface="Times New Roman Regular" panose="02020603050405020304" charset="0"/>
              </a:rPr>
              <a:t>hallenge in translating it into English </a:t>
            </a:r>
            <a:r>
              <a:rPr spc="300" dirty="0">
                <a:solidFill>
                  <a:schemeClr val="tx1">
                    <a:lumMod val="50000"/>
                    <a:lumOff val="50000"/>
                  </a:schemeClr>
                </a:solidFill>
                <a:latin typeface="Times New Roman Regular" panose="02020603050405020304" charset="0"/>
                <a:cs typeface="Times New Roman Regular" panose="02020603050405020304" charset="0"/>
                <a:sym typeface="+mn-ea"/>
              </a:rPr>
              <a:t>accurately </a:t>
            </a:r>
            <a:endParaRPr spc="300" dirty="0">
              <a:solidFill>
                <a:schemeClr val="tx1">
                  <a:lumMod val="50000"/>
                  <a:lumOff val="50000"/>
                </a:schemeClr>
              </a:solidFill>
              <a:latin typeface="Times New Roman Regular" panose="02020603050405020304" charset="0"/>
              <a:cs typeface="Times New Roman Regular" panose="02020603050405020304" charset="0"/>
            </a:endParaRPr>
          </a:p>
          <a:p>
            <a:pPr algn="l">
              <a:lnSpc>
                <a:spcPct val="150000"/>
              </a:lnSpc>
              <a:spcBef>
                <a:spcPts val="0"/>
              </a:spcBef>
              <a:spcAft>
                <a:spcPts val="0"/>
              </a:spcAft>
            </a:pPr>
            <a:endParaRPr lang="en-US" spc="300" dirty="0">
              <a:solidFill>
                <a:schemeClr val="tx1"/>
              </a:solidFill>
              <a:latin typeface="Times New Roman Regular" panose="02020603050405020304" charset="0"/>
              <a:cs typeface="Times New Roman Regular" panose="02020603050405020304" charset="0"/>
            </a:endParaRPr>
          </a:p>
          <a:p>
            <a:pPr algn="l">
              <a:lnSpc>
                <a:spcPct val="150000"/>
              </a:lnSpc>
              <a:spcBef>
                <a:spcPts val="0"/>
              </a:spcBef>
              <a:spcAft>
                <a:spcPts val="0"/>
              </a:spcAft>
            </a:pPr>
            <a:r>
              <a:rPr lang="en-US" spc="300" dirty="0">
                <a:solidFill>
                  <a:schemeClr val="tx1"/>
                </a:solidFill>
                <a:latin typeface="Times New Roman Regular" panose="02020603050405020304" charset="0"/>
                <a:cs typeface="Times New Roman Regular" panose="02020603050405020304" charset="0"/>
              </a:rPr>
              <a:t>·</a:t>
            </a:r>
            <a:r>
              <a:rPr spc="300" dirty="0">
                <a:solidFill>
                  <a:schemeClr val="tx1"/>
                </a:solidFill>
                <a:latin typeface="Times New Roman Regular" panose="02020603050405020304" charset="0"/>
                <a:cs typeface="Times New Roman Regular" panose="02020603050405020304" charset="0"/>
              </a:rPr>
              <a:t>Complex </a:t>
            </a:r>
            <a:r>
              <a:rPr lang="en-US" spc="300" dirty="0">
                <a:solidFill>
                  <a:schemeClr val="tx1"/>
                </a:solidFill>
                <a:latin typeface="Times New Roman Regular" panose="02020603050405020304" charset="0"/>
                <a:cs typeface="Times New Roman Regular" panose="02020603050405020304" charset="0"/>
              </a:rPr>
              <a:t>G</a:t>
            </a:r>
            <a:r>
              <a:rPr spc="300" dirty="0">
                <a:solidFill>
                  <a:schemeClr val="tx1"/>
                </a:solidFill>
                <a:latin typeface="Times New Roman Regular" panose="02020603050405020304" charset="0"/>
                <a:cs typeface="Times New Roman Regular" panose="02020603050405020304" charset="0"/>
              </a:rPr>
              <a:t>eographic </a:t>
            </a:r>
            <a:r>
              <a:rPr lang="en-US" spc="300" dirty="0">
                <a:solidFill>
                  <a:schemeClr val="tx1"/>
                </a:solidFill>
                <a:latin typeface="Times New Roman Regular" panose="02020603050405020304" charset="0"/>
                <a:cs typeface="Times New Roman Regular" panose="02020603050405020304" charset="0"/>
              </a:rPr>
              <a:t>D</a:t>
            </a:r>
            <a:r>
              <a:rPr spc="300" dirty="0">
                <a:solidFill>
                  <a:schemeClr val="tx1"/>
                </a:solidFill>
                <a:latin typeface="Times New Roman Regular" panose="02020603050405020304" charset="0"/>
                <a:cs typeface="Times New Roman Regular" panose="02020603050405020304" charset="0"/>
              </a:rPr>
              <a:t>escriptions: </a:t>
            </a:r>
          </a:p>
          <a:p>
            <a:pPr algn="l">
              <a:lnSpc>
                <a:spcPct val="150000"/>
              </a:lnSpc>
              <a:spcBef>
                <a:spcPts val="0"/>
              </a:spcBef>
              <a:spcAft>
                <a:spcPts val="0"/>
              </a:spcAft>
              <a:buClrTx/>
              <a:buSzTx/>
              <a:buFontTx/>
            </a:pPr>
            <a:r>
              <a:rPr lang="en-US" spc="300" dirty="0">
                <a:solidFill>
                  <a:schemeClr val="tx1">
                    <a:lumMod val="50000"/>
                    <a:lumOff val="50000"/>
                  </a:schemeClr>
                </a:solidFill>
                <a:latin typeface="Times New Roman Regular" panose="02020603050405020304" charset="0"/>
                <a:cs typeface="Times New Roman Regular" panose="02020603050405020304" charset="0"/>
              </a:rPr>
              <a:t> C</a:t>
            </a:r>
            <a:r>
              <a:rPr spc="300" dirty="0">
                <a:solidFill>
                  <a:schemeClr val="tx1">
                    <a:lumMod val="50000"/>
                    <a:lumOff val="50000"/>
                  </a:schemeClr>
                </a:solidFill>
                <a:latin typeface="Times New Roman Regular" panose="02020603050405020304" charset="0"/>
                <a:cs typeface="Times New Roman Regular" panose="02020603050405020304" charset="0"/>
              </a:rPr>
              <a:t>hallenge in mapping out the locations mentioned </a:t>
            </a:r>
          </a:p>
          <a:p>
            <a:pPr algn="l">
              <a:lnSpc>
                <a:spcPct val="100000"/>
              </a:lnSpc>
              <a:spcBef>
                <a:spcPts val="0"/>
              </a:spcBef>
              <a:spcAft>
                <a:spcPts val="0"/>
              </a:spcAft>
              <a:buClrTx/>
              <a:buSzTx/>
              <a:buFontTx/>
            </a:pPr>
            <a:r>
              <a:rPr lang="en-US" spc="300" dirty="0">
                <a:solidFill>
                  <a:schemeClr val="tx1">
                    <a:lumMod val="50000"/>
                    <a:lumOff val="50000"/>
                  </a:schemeClr>
                </a:solidFill>
                <a:latin typeface="Times New Roman Regular" panose="02020603050405020304" charset="0"/>
                <a:cs typeface="Times New Roman Regular" panose="02020603050405020304" charset="0"/>
              </a:rPr>
              <a:t> </a:t>
            </a:r>
            <a:r>
              <a:rPr spc="300" dirty="0">
                <a:solidFill>
                  <a:schemeClr val="tx1">
                    <a:lumMod val="50000"/>
                    <a:lumOff val="50000"/>
                  </a:schemeClr>
                </a:solidFill>
                <a:latin typeface="Times New Roman Regular" panose="02020603050405020304" charset="0"/>
                <a:cs typeface="Times New Roman Regular" panose="02020603050405020304" charset="0"/>
              </a:rPr>
              <a:t>in the text</a:t>
            </a:r>
            <a:r>
              <a:rPr lang="en-US" spc="300" dirty="0">
                <a:solidFill>
                  <a:schemeClr val="tx1">
                    <a:lumMod val="50000"/>
                    <a:lumOff val="50000"/>
                  </a:schemeClr>
                </a:solidFill>
                <a:latin typeface="Times New Roman Regular" panose="02020603050405020304" charset="0"/>
                <a:cs typeface="Times New Roman Regular" panose="02020603050405020304" charset="0"/>
              </a:rPr>
              <a:t> </a:t>
            </a:r>
            <a:r>
              <a:rPr spc="300" dirty="0">
                <a:solidFill>
                  <a:schemeClr val="tx1">
                    <a:lumMod val="50000"/>
                    <a:lumOff val="50000"/>
                  </a:schemeClr>
                </a:solidFill>
                <a:latin typeface="Times New Roman Regular" panose="02020603050405020304" charset="0"/>
                <a:cs typeface="Times New Roman Regular" panose="02020603050405020304" charset="0"/>
              </a:rPr>
              <a:t>and gaining a comprehensive </a:t>
            </a:r>
          </a:p>
          <a:p>
            <a:pPr algn="l">
              <a:lnSpc>
                <a:spcPct val="100000"/>
              </a:lnSpc>
              <a:spcBef>
                <a:spcPts val="0"/>
              </a:spcBef>
              <a:spcAft>
                <a:spcPts val="0"/>
              </a:spcAft>
              <a:buClrTx/>
              <a:buSzTx/>
              <a:buFontTx/>
            </a:pPr>
            <a:r>
              <a:rPr spc="300" dirty="0">
                <a:solidFill>
                  <a:schemeClr val="tx1">
                    <a:lumMod val="50000"/>
                    <a:lumOff val="50000"/>
                  </a:schemeClr>
                </a:solidFill>
                <a:latin typeface="Times New Roman Regular" panose="02020603050405020304" charset="0"/>
                <a:cs typeface="Times New Roman Regular" panose="02020603050405020304" charset="0"/>
              </a:rPr>
              <a:t> understanding of the ancient mythological world.</a:t>
            </a:r>
          </a:p>
          <a:p>
            <a:pPr algn="l">
              <a:lnSpc>
                <a:spcPct val="100000"/>
              </a:lnSpc>
            </a:pPr>
            <a:endParaRPr lang="en-US" spc="300" dirty="0">
              <a:solidFill>
                <a:schemeClr val="tx1"/>
              </a:solidFill>
              <a:latin typeface="Times New Roman Regular" panose="02020603050405020304" charset="0"/>
              <a:cs typeface="Times New Roman Regular" panose="02020603050405020304" charset="0"/>
            </a:endParaRPr>
          </a:p>
          <a:p>
            <a:pPr algn="l">
              <a:lnSpc>
                <a:spcPct val="150000"/>
              </a:lnSpc>
            </a:pPr>
            <a:r>
              <a:rPr lang="en-US" spc="300" dirty="0">
                <a:solidFill>
                  <a:schemeClr val="tx1"/>
                </a:solidFill>
                <a:latin typeface="Times New Roman Regular" panose="02020603050405020304" charset="0"/>
                <a:cs typeface="Times New Roman Regular" panose="02020603050405020304" charset="0"/>
              </a:rPr>
              <a:t>·</a:t>
            </a:r>
            <a:r>
              <a:rPr spc="300" dirty="0">
                <a:solidFill>
                  <a:schemeClr val="tx1"/>
                </a:solidFill>
                <a:latin typeface="Times New Roman Regular" panose="02020603050405020304" charset="0"/>
                <a:cs typeface="Times New Roman Regular" panose="02020603050405020304" charset="0"/>
              </a:rPr>
              <a:t>Technical </a:t>
            </a:r>
            <a:r>
              <a:rPr lang="en-US" spc="300" dirty="0">
                <a:solidFill>
                  <a:schemeClr val="tx1"/>
                </a:solidFill>
                <a:latin typeface="Times New Roman Regular" panose="02020603050405020304" charset="0"/>
                <a:cs typeface="Times New Roman Regular" panose="02020603050405020304" charset="0"/>
              </a:rPr>
              <a:t>D</a:t>
            </a:r>
            <a:r>
              <a:rPr spc="300" dirty="0">
                <a:solidFill>
                  <a:schemeClr val="tx1"/>
                </a:solidFill>
                <a:latin typeface="Times New Roman Regular" panose="02020603050405020304" charset="0"/>
                <a:cs typeface="Times New Roman Regular" panose="02020603050405020304" charset="0"/>
              </a:rPr>
              <a:t>ifficulties: </a:t>
            </a:r>
          </a:p>
          <a:p>
            <a:pPr algn="l">
              <a:lnSpc>
                <a:spcPct val="150000"/>
              </a:lnSpc>
              <a:spcBef>
                <a:spcPts val="0"/>
              </a:spcBef>
              <a:spcAft>
                <a:spcPts val="0"/>
              </a:spcAft>
              <a:buClrTx/>
              <a:buSzTx/>
              <a:buFontTx/>
            </a:pPr>
            <a:r>
              <a:rPr lang="en-US" spc="300" dirty="0">
                <a:solidFill>
                  <a:schemeClr val="tx1">
                    <a:lumMod val="50000"/>
                    <a:lumOff val="50000"/>
                  </a:schemeClr>
                </a:solidFill>
                <a:latin typeface="Times New Roman Regular" panose="02020603050405020304" charset="0"/>
                <a:cs typeface="Times New Roman Regular" panose="02020603050405020304" charset="0"/>
              </a:rPr>
              <a:t> </a:t>
            </a:r>
            <a:r>
              <a:rPr spc="300" dirty="0">
                <a:solidFill>
                  <a:schemeClr val="tx1">
                    <a:lumMod val="50000"/>
                    <a:lumOff val="50000"/>
                  </a:schemeClr>
                </a:solidFill>
                <a:latin typeface="Times New Roman Regular" panose="02020603050405020304" charset="0"/>
                <a:cs typeface="Times New Roman Regular" panose="02020603050405020304" charset="0"/>
              </a:rPr>
              <a:t>The use of various techniques, such as word cloud,</a:t>
            </a:r>
          </a:p>
          <a:p>
            <a:pPr algn="l">
              <a:lnSpc>
                <a:spcPct val="100000"/>
              </a:lnSpc>
              <a:spcBef>
                <a:spcPts val="0"/>
              </a:spcBef>
              <a:spcAft>
                <a:spcPts val="0"/>
              </a:spcAft>
              <a:buClrTx/>
              <a:buSzTx/>
              <a:buFontTx/>
            </a:pPr>
            <a:r>
              <a:rPr spc="300" dirty="0">
                <a:solidFill>
                  <a:schemeClr val="tx1">
                    <a:lumMod val="50000"/>
                    <a:lumOff val="50000"/>
                  </a:schemeClr>
                </a:solidFill>
                <a:latin typeface="Times New Roman Regular" panose="02020603050405020304" charset="0"/>
                <a:cs typeface="Times New Roman Regular" panose="02020603050405020304" charset="0"/>
              </a:rPr>
              <a:t> mapping, and data analysis</a:t>
            </a:r>
            <a:r>
              <a:rPr lang="en-US" spc="300" dirty="0">
                <a:solidFill>
                  <a:schemeClr val="tx1">
                    <a:lumMod val="50000"/>
                    <a:lumOff val="50000"/>
                  </a:schemeClr>
                </a:solidFill>
                <a:latin typeface="Times New Roman Regular" panose="02020603050405020304" charset="0"/>
                <a:cs typeface="Times New Roman Regular" panose="02020603050405020304" charset="0"/>
              </a:rPr>
              <a:t>,</a:t>
            </a:r>
            <a:r>
              <a:rPr spc="300" dirty="0">
                <a:solidFill>
                  <a:schemeClr val="tx1">
                    <a:lumMod val="50000"/>
                    <a:lumOff val="50000"/>
                  </a:schemeClr>
                </a:solidFill>
                <a:latin typeface="Times New Roman Regular" panose="02020603050405020304" charset="0"/>
                <a:cs typeface="Times New Roman Regular" panose="02020603050405020304" charset="0"/>
              </a:rPr>
              <a:t> may pose technical </a:t>
            </a:r>
            <a:r>
              <a:rPr lang="en-US" spc="300" dirty="0">
                <a:solidFill>
                  <a:schemeClr val="tx1">
                    <a:lumMod val="50000"/>
                    <a:lumOff val="50000"/>
                  </a:schemeClr>
                </a:solidFill>
                <a:latin typeface="Times New Roman Regular" panose="02020603050405020304" charset="0"/>
                <a:cs typeface="Times New Roman Regular" panose="02020603050405020304" charset="0"/>
              </a:rPr>
              <a:t>    </a:t>
            </a:r>
          </a:p>
          <a:p>
            <a:pPr algn="l">
              <a:lnSpc>
                <a:spcPct val="100000"/>
              </a:lnSpc>
              <a:spcBef>
                <a:spcPts val="0"/>
              </a:spcBef>
              <a:spcAft>
                <a:spcPts val="0"/>
              </a:spcAft>
              <a:buClrTx/>
              <a:buSzTx/>
              <a:buFontTx/>
            </a:pPr>
            <a:r>
              <a:rPr lang="en-US" spc="300" dirty="0">
                <a:solidFill>
                  <a:schemeClr val="tx1">
                    <a:lumMod val="50000"/>
                    <a:lumOff val="50000"/>
                  </a:schemeClr>
                </a:solidFill>
                <a:latin typeface="Times New Roman Regular" panose="02020603050405020304" charset="0"/>
                <a:cs typeface="Times New Roman Regular" panose="02020603050405020304" charset="0"/>
              </a:rPr>
              <a:t> </a:t>
            </a:r>
            <a:r>
              <a:rPr spc="300" dirty="0">
                <a:solidFill>
                  <a:schemeClr val="tx1">
                    <a:lumMod val="50000"/>
                    <a:lumOff val="50000"/>
                  </a:schemeClr>
                </a:solidFill>
                <a:latin typeface="Times New Roman Regular" panose="02020603050405020304" charset="0"/>
                <a:cs typeface="Times New Roman Regular" panose="02020603050405020304" charset="0"/>
              </a:rPr>
              <a:t>difficulties</a:t>
            </a:r>
            <a:r>
              <a:rPr lang="en-US" spc="300" dirty="0">
                <a:solidFill>
                  <a:schemeClr val="tx1">
                    <a:lumMod val="50000"/>
                    <a:lumOff val="50000"/>
                  </a:schemeClr>
                </a:solidFill>
                <a:latin typeface="Times New Roman Regular" panose="02020603050405020304" charset="0"/>
                <a:cs typeface="Times New Roman Regular" panose="02020603050405020304" charset="0"/>
              </a:rPr>
              <a:t> </a:t>
            </a:r>
            <a:r>
              <a:rPr spc="300" dirty="0">
                <a:solidFill>
                  <a:schemeClr val="tx1">
                    <a:lumMod val="50000"/>
                    <a:lumOff val="50000"/>
                  </a:schemeClr>
                </a:solidFill>
                <a:latin typeface="Times New Roman Regular" panose="02020603050405020304" charset="0"/>
                <a:cs typeface="Times New Roman Regular" panose="02020603050405020304" charset="0"/>
              </a:rPr>
              <a:t>for the project. This include issues </a:t>
            </a:r>
            <a:r>
              <a:rPr lang="en-US" spc="300" dirty="0">
                <a:solidFill>
                  <a:schemeClr val="tx1">
                    <a:lumMod val="50000"/>
                    <a:lumOff val="50000"/>
                  </a:schemeClr>
                </a:solidFill>
                <a:latin typeface="Times New Roman Regular" panose="02020603050405020304" charset="0"/>
                <a:cs typeface="Times New Roman Regular" panose="02020603050405020304" charset="0"/>
              </a:rPr>
              <a:t> </a:t>
            </a:r>
          </a:p>
          <a:p>
            <a:pPr algn="l">
              <a:lnSpc>
                <a:spcPct val="100000"/>
              </a:lnSpc>
              <a:spcBef>
                <a:spcPts val="0"/>
              </a:spcBef>
              <a:spcAft>
                <a:spcPts val="0"/>
              </a:spcAft>
              <a:buClrTx/>
              <a:buSzTx/>
              <a:buFontTx/>
            </a:pPr>
            <a:r>
              <a:rPr lang="en-US" spc="300" dirty="0">
                <a:solidFill>
                  <a:schemeClr val="tx1">
                    <a:lumMod val="50000"/>
                    <a:lumOff val="50000"/>
                  </a:schemeClr>
                </a:solidFill>
                <a:latin typeface="Times New Roman Regular" panose="02020603050405020304" charset="0"/>
                <a:cs typeface="Times New Roman Regular" panose="02020603050405020304" charset="0"/>
              </a:rPr>
              <a:t> </a:t>
            </a:r>
            <a:r>
              <a:rPr spc="300" dirty="0">
                <a:solidFill>
                  <a:schemeClr val="tx1">
                    <a:lumMod val="50000"/>
                    <a:lumOff val="50000"/>
                  </a:schemeClr>
                </a:solidFill>
                <a:latin typeface="Times New Roman Regular" panose="02020603050405020304" charset="0"/>
                <a:cs typeface="Times New Roman Regular" panose="02020603050405020304" charset="0"/>
              </a:rPr>
              <a:t>with data accuracy, and visualization design.</a:t>
            </a:r>
          </a:p>
        </p:txBody>
      </p:sp>
      <p:sp>
        <p:nvSpPr>
          <p:cNvPr id="43" name="文本框 42"/>
          <p:cNvSpPr txBox="1"/>
          <p:nvPr>
            <p:custDataLst>
              <p:tags r:id="rId3"/>
            </p:custDataLst>
          </p:nvPr>
        </p:nvSpPr>
        <p:spPr>
          <a:xfrm>
            <a:off x="514350" y="979170"/>
            <a:ext cx="6392545" cy="967105"/>
          </a:xfrm>
          <a:prstGeom prst="rect">
            <a:avLst/>
          </a:prstGeom>
        </p:spPr>
        <p:txBody>
          <a:bodyPr wrap="square" rtlCol="0">
            <a:noAutofit/>
          </a:bodyPr>
          <a:lstStyle/>
          <a:p>
            <a:r>
              <a:rPr lang="en-US" altLang="zh-CN" sz="4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5</a:t>
            </a:r>
            <a:r>
              <a:rPr lang="zh-CN" altLang="en-US" sz="4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 </a:t>
            </a:r>
            <a:r>
              <a:rPr lang="en-US" altLang="zh-CN" sz="4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Challenges</a:t>
            </a:r>
          </a:p>
        </p:txBody>
      </p:sp>
    </p:spTree>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 y="3838585"/>
            <a:ext cx="12192001" cy="3015735"/>
          </a:xfrm>
          <a:prstGeom prst="rect">
            <a:avLst/>
          </a:prstGeom>
        </p:spPr>
      </p:pic>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2" y="0"/>
            <a:ext cx="12192001" cy="3015735"/>
          </a:xfrm>
          <a:prstGeom prst="rect">
            <a:avLst/>
          </a:prstGeom>
        </p:spPr>
      </p:pic>
      <p:sp>
        <p:nvSpPr>
          <p:cNvPr id="5" name="文本框 4"/>
          <p:cNvSpPr txBox="1"/>
          <p:nvPr>
            <p:custDataLst>
              <p:tags r:id="rId1"/>
            </p:custDataLst>
          </p:nvPr>
        </p:nvSpPr>
        <p:spPr>
          <a:xfrm>
            <a:off x="1823720" y="3015615"/>
            <a:ext cx="8786495" cy="1844040"/>
          </a:xfrm>
          <a:prstGeom prst="rect">
            <a:avLst/>
          </a:prstGeom>
          <a:noFill/>
        </p:spPr>
        <p:txBody>
          <a:bodyPr wrap="square" rtlCol="0">
            <a:noAutofit/>
            <a:scene3d>
              <a:camera prst="orthographicFront"/>
              <a:lightRig rig="soft" dir="t">
                <a:rot lat="0" lon="0" rev="15600000"/>
              </a:lightRig>
            </a:scene3d>
            <a:sp3d extrusionH="57150" prstMaterial="softEdge">
              <a:bevelT w="25400" h="38100"/>
            </a:sp3d>
          </a:bodyPr>
          <a:lstStyle/>
          <a:p>
            <a:pPr algn="ctr"/>
            <a:r>
              <a:rPr lang="en-US" altLang="zh-CN" sz="7200">
                <a:solidFill>
                  <a:srgbClr val="E1A977"/>
                </a:solidFill>
                <a:effectLst/>
                <a:latin typeface="Times New Roman Regular" panose="02020603050405020304" charset="0"/>
                <a:cs typeface="Times New Roman Regular" panose="02020603050405020304" charset="0"/>
              </a:rPr>
              <a:t>6. </a:t>
            </a:r>
            <a:r>
              <a:rPr lang="en-US" altLang="zh-CN" sz="7200" dirty="0">
                <a:solidFill>
                  <a:srgbClr val="E1A977"/>
                </a:solidFill>
                <a:latin typeface="Times New Roman Regular" panose="02020603050405020304" charset="0"/>
                <a:ea typeface="方正清刻本悦宋简体" panose="02000000000000000000" pitchFamily="2" charset="-122"/>
                <a:cs typeface="Times New Roman Regular" panose="02020603050405020304" charset="0"/>
                <a:sym typeface="+mn-ea"/>
              </a:rPr>
              <a:t>Future Improvement</a:t>
            </a:r>
            <a:endParaRPr lang="zh-CN" altLang="en-US" sz="7200" dirty="0">
              <a:solidFill>
                <a:srgbClr val="E1A977"/>
              </a:solidFill>
              <a:latin typeface="Times New Roman Regular" panose="02020603050405020304" charset="0"/>
              <a:ea typeface="方正清刻本悦宋简体" panose="02000000000000000000" pitchFamily="2" charset="-122"/>
              <a:cs typeface="Times New Roman Regular" panose="02020603050405020304" charset="0"/>
            </a:endParaRPr>
          </a:p>
          <a:p>
            <a:pPr algn="ctr"/>
            <a:endParaRPr lang="en-US" altLang="zh-CN" sz="7200">
              <a:solidFill>
                <a:srgbClr val="E1A977"/>
              </a:solidFill>
              <a:effectLst/>
              <a:latin typeface="Times New Roman Regular" panose="02020603050405020304" charset="0"/>
              <a:cs typeface="Times New Roman Regular" panose="02020603050405020304" charset="0"/>
            </a:endParaRPr>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flipH="1">
            <a:off x="6870700" y="979805"/>
            <a:ext cx="4911725" cy="4911725"/>
          </a:xfrm>
          <a:prstGeom prst="rect">
            <a:avLst/>
          </a:prstGeom>
        </p:spPr>
      </p:pic>
      <p:sp>
        <p:nvSpPr>
          <p:cNvPr id="22" name="文本框 21"/>
          <p:cNvSpPr txBox="1"/>
          <p:nvPr>
            <p:custDataLst>
              <p:tags r:id="rId2"/>
            </p:custDataLst>
          </p:nvPr>
        </p:nvSpPr>
        <p:spPr>
          <a:xfrm>
            <a:off x="514350" y="979805"/>
            <a:ext cx="6392545" cy="967105"/>
          </a:xfrm>
          <a:prstGeom prst="rect">
            <a:avLst/>
          </a:prstGeom>
        </p:spPr>
        <p:txBody>
          <a:bodyPr wrap="square" rtlCol="0">
            <a:noAutofit/>
          </a:bodyPr>
          <a:lstStyle/>
          <a:p>
            <a:pPr algn="l">
              <a:spcBef>
                <a:spcPts val="0"/>
              </a:spcBef>
              <a:spcAft>
                <a:spcPts val="0"/>
              </a:spcAft>
              <a:buClrTx/>
              <a:buSzTx/>
              <a:buFontTx/>
            </a:pPr>
            <a:r>
              <a:rPr lang="en-US" sz="4400" spc="300" dirty="0">
                <a:latin typeface="Times New Roman Regular" panose="02020603050405020304" charset="0"/>
                <a:cs typeface="Times New Roman Regular" panose="02020603050405020304" charset="0"/>
              </a:rPr>
              <a:t>1. Project Introduction</a:t>
            </a:r>
          </a:p>
        </p:txBody>
      </p:sp>
      <p:sp>
        <p:nvSpPr>
          <p:cNvPr id="23" name="文本框 22"/>
          <p:cNvSpPr txBox="1"/>
          <p:nvPr>
            <p:custDataLst>
              <p:tags r:id="rId3"/>
            </p:custDataLst>
          </p:nvPr>
        </p:nvSpPr>
        <p:spPr>
          <a:xfrm>
            <a:off x="1181100" y="1791335"/>
            <a:ext cx="6392545" cy="4911725"/>
          </a:xfrm>
          <a:prstGeom prst="rect">
            <a:avLst/>
          </a:prstGeom>
        </p:spPr>
        <p:txBody>
          <a:bodyPr wrap="square" rtlCol="0">
            <a:noAutofit/>
          </a:bodyPr>
          <a:lstStyle>
            <a:defPPr>
              <a:defRPr lang="zh-CN"/>
            </a:defPPr>
            <a:lvl1pPr algn="ctr">
              <a:defRPr sz="1600">
                <a:solidFill>
                  <a:schemeClr val="tx1">
                    <a:lumMod val="75000"/>
                    <a:lumOff val="25000"/>
                  </a:schemeClr>
                </a:solidFill>
              </a:defRPr>
            </a:lvl1pPr>
          </a:lstStyle>
          <a:p>
            <a:pPr algn="l">
              <a:lnSpc>
                <a:spcPct val="125000"/>
              </a:lnSpc>
              <a:spcBef>
                <a:spcPts val="0"/>
              </a:spcBef>
              <a:spcAft>
                <a:spcPts val="0"/>
              </a:spcAft>
            </a:pPr>
            <a:r>
              <a:rPr lang="en-US" sz="2800" b="1" spc="300" dirty="0">
                <a:solidFill>
                  <a:schemeClr val="tx1"/>
                </a:solidFill>
                <a:latin typeface="Times New Roman Regular" panose="02020603050405020304" charset="0"/>
                <a:cs typeface="Times New Roman Regular" panose="02020603050405020304" charset="0"/>
                <a:sym typeface="+mn-ea"/>
              </a:rPr>
              <a:t>P</a:t>
            </a:r>
            <a:r>
              <a:rPr sz="2800" b="1" spc="300" dirty="0">
                <a:solidFill>
                  <a:schemeClr val="tx1"/>
                </a:solidFill>
                <a:latin typeface="Times New Roman Regular" panose="02020603050405020304" charset="0"/>
                <a:cs typeface="Times New Roman Regular" panose="02020603050405020304" charset="0"/>
                <a:sym typeface="+mn-ea"/>
              </a:rPr>
              <a:t>rimary </a:t>
            </a:r>
            <a:r>
              <a:rPr lang="en-US" sz="2800" b="1" spc="300" dirty="0">
                <a:solidFill>
                  <a:schemeClr val="tx1"/>
                </a:solidFill>
                <a:latin typeface="Times New Roman Regular" panose="02020603050405020304" charset="0"/>
                <a:cs typeface="Times New Roman Regular" panose="02020603050405020304" charset="0"/>
                <a:sym typeface="+mn-ea"/>
              </a:rPr>
              <a:t>O</a:t>
            </a:r>
            <a:r>
              <a:rPr sz="2800" b="1" spc="300" dirty="0">
                <a:solidFill>
                  <a:schemeClr val="tx1"/>
                </a:solidFill>
                <a:latin typeface="Times New Roman Regular" panose="02020603050405020304" charset="0"/>
                <a:cs typeface="Times New Roman Regular" panose="02020603050405020304" charset="0"/>
                <a:sym typeface="+mn-ea"/>
              </a:rPr>
              <a:t>bjective</a:t>
            </a:r>
            <a:r>
              <a:rPr lang="en-US" sz="2800" b="1" spc="300" dirty="0">
                <a:solidFill>
                  <a:schemeClr val="tx1"/>
                </a:solidFill>
                <a:latin typeface="Times New Roman Regular" panose="02020603050405020304" charset="0"/>
                <a:cs typeface="Times New Roman Regular" panose="02020603050405020304" charset="0"/>
                <a:sym typeface="+mn-ea"/>
              </a:rPr>
              <a:t>:</a:t>
            </a:r>
            <a:r>
              <a:rPr lang="en-US" sz="2800" spc="300" dirty="0">
                <a:solidFill>
                  <a:schemeClr val="tx1"/>
                </a:solidFill>
                <a:latin typeface="Times New Roman Regular" panose="02020603050405020304" charset="0"/>
                <a:cs typeface="Times New Roman Regular" panose="02020603050405020304" charset="0"/>
                <a:sym typeface="+mn-ea"/>
              </a:rPr>
              <a:t> </a:t>
            </a:r>
            <a:r>
              <a:rPr lang="en-US" sz="2800" spc="300" dirty="0">
                <a:solidFill>
                  <a:schemeClr val="tx1"/>
                </a:solidFill>
                <a:latin typeface="Times New Roman Regular" panose="02020603050405020304" charset="0"/>
                <a:cs typeface="Times New Roman Regular" panose="02020603050405020304" charset="0"/>
              </a:rPr>
              <a:t> </a:t>
            </a:r>
          </a:p>
          <a:p>
            <a:pPr algn="l">
              <a:lnSpc>
                <a:spcPct val="100000"/>
              </a:lnSpc>
              <a:spcBef>
                <a:spcPts val="0"/>
              </a:spcBef>
              <a:spcAft>
                <a:spcPts val="0"/>
              </a:spcAft>
              <a:buClrTx/>
              <a:buSzTx/>
              <a:buFontTx/>
            </a:pPr>
            <a:r>
              <a:rPr lang="en-US" sz="2800" spc="300" dirty="0">
                <a:solidFill>
                  <a:schemeClr val="tx1"/>
                </a:solidFill>
                <a:latin typeface="Times New Roman Regular" panose="02020603050405020304" charset="0"/>
                <a:cs typeface="Times New Roman Regular" panose="02020603050405020304" charset="0"/>
              </a:rPr>
              <a:t>· utilize modern technology present 'The Classic of Mountains and Seas'. </a:t>
            </a:r>
          </a:p>
          <a:p>
            <a:pPr algn="l">
              <a:lnSpc>
                <a:spcPct val="100000"/>
              </a:lnSpc>
              <a:spcBef>
                <a:spcPts val="0"/>
              </a:spcBef>
              <a:spcAft>
                <a:spcPts val="0"/>
              </a:spcAft>
              <a:buClrTx/>
              <a:buSzTx/>
              <a:buFontTx/>
            </a:pPr>
            <a:endParaRPr lang="en-US" sz="2800" spc="300" dirty="0">
              <a:solidFill>
                <a:schemeClr val="tx1"/>
              </a:solidFill>
              <a:latin typeface="Times New Roman Regular" panose="02020603050405020304" charset="0"/>
              <a:cs typeface="Times New Roman Regular" panose="02020603050405020304" charset="0"/>
            </a:endParaRPr>
          </a:p>
          <a:p>
            <a:pPr algn="l">
              <a:lnSpc>
                <a:spcPct val="100000"/>
              </a:lnSpc>
              <a:spcBef>
                <a:spcPts val="0"/>
              </a:spcBef>
              <a:spcAft>
                <a:spcPts val="0"/>
              </a:spcAft>
              <a:buClrTx/>
              <a:buSzTx/>
              <a:buFontTx/>
            </a:pPr>
            <a:r>
              <a:rPr lang="en-US" sz="2800" spc="300" dirty="0">
                <a:solidFill>
                  <a:schemeClr val="tx1"/>
                </a:solidFill>
                <a:latin typeface="Times New Roman Regular" panose="02020603050405020304" charset="0"/>
                <a:cs typeface="Times New Roman Regular" panose="02020603050405020304" charset="0"/>
              </a:rPr>
              <a:t>· to bring to life this fascinating world in ancient Chinese myths and showcase their fascination.</a:t>
            </a:r>
          </a:p>
        </p:txBody>
      </p:sp>
    </p:spTree>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65869" y="319958"/>
            <a:ext cx="6858000" cy="6283236"/>
          </a:xfrm>
          <a:prstGeom prst="rect">
            <a:avLst/>
          </a:prstGeom>
        </p:spPr>
      </p:pic>
      <p:sp>
        <p:nvSpPr>
          <p:cNvPr id="13" name="文本框 12"/>
          <p:cNvSpPr txBox="1"/>
          <p:nvPr/>
        </p:nvSpPr>
        <p:spPr>
          <a:xfrm>
            <a:off x="8791338" y="1563145"/>
            <a:ext cx="2275356" cy="400110"/>
          </a:xfrm>
          <a:prstGeom prst="rect">
            <a:avLst/>
          </a:prstGeom>
        </p:spPr>
        <p:txBody>
          <a:bodyPr wrap="square" rtlCol="0">
            <a:spAutoFit/>
          </a:bodyPr>
          <a:lstStyle/>
          <a:p>
            <a:pPr algn="ctr"/>
            <a:r>
              <a:rPr lang="en-US" altLang="zh-CN" sz="20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VR Experience</a:t>
            </a:r>
            <a:endParaRPr lang="zh-CN" altLang="en-US" sz="20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22" name="文本框 21"/>
          <p:cNvSpPr txBox="1"/>
          <p:nvPr/>
        </p:nvSpPr>
        <p:spPr>
          <a:xfrm>
            <a:off x="8561588" y="2022652"/>
            <a:ext cx="2734857" cy="1200329"/>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r>
              <a:rPr lang="en-GB" altLang="zh-CN" sz="1200" spc="300" dirty="0">
                <a:solidFill>
                  <a:schemeClr val="tx1">
                    <a:lumMod val="50000"/>
                    <a:lumOff val="50000"/>
                  </a:schemeClr>
                </a:solidFill>
              </a:rPr>
              <a:t>Create a VR application where users can explore the world of Shanhai Jing, observe creatures, and visit different landscapes.</a:t>
            </a:r>
            <a:endParaRPr lang="en-US" altLang="zh-CN" sz="1200" spc="300" dirty="0">
              <a:solidFill>
                <a:schemeClr val="tx1">
                  <a:lumMod val="50000"/>
                  <a:lumOff val="50000"/>
                </a:schemeClr>
              </a:solidFill>
            </a:endParaRPr>
          </a:p>
        </p:txBody>
      </p:sp>
      <p:sp>
        <p:nvSpPr>
          <p:cNvPr id="23" name="文本框 22"/>
          <p:cNvSpPr txBox="1"/>
          <p:nvPr/>
        </p:nvSpPr>
        <p:spPr>
          <a:xfrm>
            <a:off x="2105401" y="1338021"/>
            <a:ext cx="3225178" cy="707886"/>
          </a:xfrm>
          <a:prstGeom prst="rect">
            <a:avLst/>
          </a:prstGeom>
        </p:spPr>
        <p:txBody>
          <a:bodyPr wrap="square" rtlCol="0">
            <a:spAutoFit/>
          </a:bodyPr>
          <a:lstStyle/>
          <a:p>
            <a:pPr algn="ctr"/>
            <a:r>
              <a:rPr lang="en-US" altLang="zh-CN" sz="20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Interaction and User Engagement </a:t>
            </a:r>
            <a:endParaRPr lang="zh-CN" altLang="en-US" sz="20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24" name="文本框 23"/>
          <p:cNvSpPr txBox="1"/>
          <p:nvPr/>
        </p:nvSpPr>
        <p:spPr>
          <a:xfrm>
            <a:off x="2326700" y="2007932"/>
            <a:ext cx="2734857" cy="1384995"/>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r>
              <a:rPr lang="en-GB" altLang="zh-CN" sz="1200" spc="300" dirty="0">
                <a:solidFill>
                  <a:schemeClr val="tx1">
                    <a:lumMod val="50000"/>
                    <a:lumOff val="50000"/>
                  </a:schemeClr>
                </a:solidFill>
              </a:rPr>
              <a:t>Create an interactive game where users can participate, such as solving puzzles, answering quizzes, or engaging in role-playing. </a:t>
            </a:r>
            <a:endParaRPr lang="en-US" altLang="zh-CN" sz="1200" spc="300" dirty="0">
              <a:solidFill>
                <a:schemeClr val="tx1">
                  <a:lumMod val="50000"/>
                  <a:lumOff val="50000"/>
                </a:schemeClr>
              </a:solidFill>
            </a:endParaRPr>
          </a:p>
        </p:txBody>
      </p:sp>
      <p:sp>
        <p:nvSpPr>
          <p:cNvPr id="25" name="文本框 24"/>
          <p:cNvSpPr txBox="1"/>
          <p:nvPr/>
        </p:nvSpPr>
        <p:spPr>
          <a:xfrm>
            <a:off x="8997779" y="3672423"/>
            <a:ext cx="2244995" cy="707886"/>
          </a:xfrm>
          <a:prstGeom prst="rect">
            <a:avLst/>
          </a:prstGeom>
        </p:spPr>
        <p:txBody>
          <a:bodyPr wrap="square" rtlCol="0">
            <a:spAutoFit/>
          </a:bodyPr>
          <a:lstStyle/>
          <a:p>
            <a:pPr algn="ctr"/>
            <a:r>
              <a:rPr lang="en-US" altLang="zh-CN" sz="20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Content Diversification</a:t>
            </a:r>
            <a:endParaRPr lang="zh-CN" altLang="en-US" sz="20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26" name="文本框 25"/>
          <p:cNvSpPr txBox="1"/>
          <p:nvPr/>
        </p:nvSpPr>
        <p:spPr>
          <a:xfrm>
            <a:off x="8561588" y="4380309"/>
            <a:ext cx="3285130" cy="1569660"/>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r>
              <a:rPr lang="en-GB" altLang="zh-CN" sz="1200" spc="300" dirty="0">
                <a:solidFill>
                  <a:schemeClr val="tx1">
                    <a:lumMod val="50000"/>
                    <a:lumOff val="50000"/>
                  </a:schemeClr>
                </a:solidFill>
              </a:rPr>
              <a:t>Consider adding more diverse content related to the Shanhai Jing. This could include story interpretations, character analyses, historical context, and more, to provide a comprehensive and immersive experience.</a:t>
            </a:r>
            <a:endParaRPr lang="en-US" altLang="zh-CN" sz="1200" spc="300" dirty="0">
              <a:solidFill>
                <a:schemeClr val="tx1">
                  <a:lumMod val="50000"/>
                  <a:lumOff val="50000"/>
                </a:schemeClr>
              </a:solidFill>
            </a:endParaRPr>
          </a:p>
        </p:txBody>
      </p:sp>
      <p:sp>
        <p:nvSpPr>
          <p:cNvPr id="27" name="文本框 26"/>
          <p:cNvSpPr txBox="1"/>
          <p:nvPr/>
        </p:nvSpPr>
        <p:spPr>
          <a:xfrm>
            <a:off x="2326700" y="3689559"/>
            <a:ext cx="2567193" cy="707886"/>
          </a:xfrm>
          <a:prstGeom prst="rect">
            <a:avLst/>
          </a:prstGeom>
        </p:spPr>
        <p:txBody>
          <a:bodyPr wrap="square" rtlCol="0">
            <a:spAutoFit/>
          </a:bodyPr>
          <a:lstStyle/>
          <a:p>
            <a:pPr algn="ctr"/>
            <a:r>
              <a:rPr lang="en-US" altLang="zh-CN" sz="20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Multi-language Support</a:t>
            </a:r>
            <a:endParaRPr lang="zh-CN" altLang="en-US" sz="20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2153987" y="4381607"/>
            <a:ext cx="2734857" cy="1200329"/>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r>
              <a:rPr lang="en-US" altLang="zh-CN" sz="1200" spc="300" dirty="0">
                <a:solidFill>
                  <a:schemeClr val="tx1">
                    <a:lumMod val="50000"/>
                    <a:lumOff val="50000"/>
                  </a:schemeClr>
                </a:solidFill>
              </a:rPr>
              <a:t>Consider translating the website content into multiple languages to reach a wider audience and promote Chinese culture to the world.</a:t>
            </a:r>
          </a:p>
        </p:txBody>
      </p:sp>
      <p:grpSp>
        <p:nvGrpSpPr>
          <p:cNvPr id="2" name="组合 1"/>
          <p:cNvGrpSpPr/>
          <p:nvPr/>
        </p:nvGrpSpPr>
        <p:grpSpPr>
          <a:xfrm>
            <a:off x="0" y="1849127"/>
            <a:ext cx="1832457" cy="3033116"/>
            <a:chOff x="0" y="1849127"/>
            <a:chExt cx="1832457" cy="3033116"/>
          </a:xfrm>
        </p:grpSpPr>
        <p:sp>
          <p:nvSpPr>
            <p:cNvPr id="5" name="矩形 4"/>
            <p:cNvSpPr/>
            <p:nvPr/>
          </p:nvSpPr>
          <p:spPr>
            <a:xfrm>
              <a:off x="345281" y="1975757"/>
              <a:ext cx="1386672" cy="2906486"/>
            </a:xfrm>
            <a:prstGeom prst="rect">
              <a:avLst/>
            </a:prstGeom>
            <a:solidFill>
              <a:srgbClr val="05777B"/>
            </a:solid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31005"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p:cNvSpPr/>
            <p:nvPr/>
          </p:nvSpPr>
          <p:spPr>
            <a:xfrm>
              <a:off x="1579197"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0" y="2277708"/>
              <a:ext cx="329273" cy="2367736"/>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Group 3</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sp>
          <p:nvSpPr>
            <p:cNvPr id="9" name="文本框 8"/>
            <p:cNvSpPr txBox="1"/>
            <p:nvPr/>
          </p:nvSpPr>
          <p:spPr>
            <a:xfrm>
              <a:off x="515397" y="2070492"/>
              <a:ext cx="1046440" cy="2554728"/>
            </a:xfrm>
            <a:prstGeom prst="rect">
              <a:avLst/>
            </a:prstGeom>
            <a:noFill/>
          </p:spPr>
          <p:txBody>
            <a:bodyPr vert="eaVert" wrap="square" rtlCol="0" anchor="t">
              <a:spAutoFit/>
            </a:bodyPr>
            <a:lstStyle/>
            <a:p>
              <a:pPr algn="ctr"/>
              <a:r>
                <a:rPr lang="en-US" altLang="zh-CN" sz="2800" dirty="0">
                  <a:solidFill>
                    <a:srgbClr val="E1A977"/>
                  </a:solidFill>
                  <a:latin typeface="方正清刻本悦宋简体" panose="02000000000000000000" pitchFamily="2" charset="-122"/>
                  <a:ea typeface="方正清刻本悦宋简体" panose="02000000000000000000" pitchFamily="2" charset="-122"/>
                </a:rPr>
                <a:t>Future</a:t>
              </a:r>
            </a:p>
            <a:p>
              <a:pPr algn="ctr"/>
              <a:r>
                <a:rPr lang="en-US" altLang="zh-CN" sz="2800" dirty="0">
                  <a:solidFill>
                    <a:srgbClr val="E1A977"/>
                  </a:solidFill>
                  <a:latin typeface="方正清刻本悦宋简体" panose="02000000000000000000" pitchFamily="2" charset="-122"/>
                  <a:ea typeface="方正清刻本悦宋简体" panose="02000000000000000000" pitchFamily="2" charset="-122"/>
                </a:rPr>
                <a:t> Improvement</a:t>
              </a:r>
              <a:endParaRPr lang="zh-CN" altLang="en-US" sz="2800" dirty="0">
                <a:solidFill>
                  <a:srgbClr val="E1A977"/>
                </a:solidFill>
                <a:latin typeface="方正清刻本悦宋简体" panose="02000000000000000000" pitchFamily="2" charset="-122"/>
                <a:ea typeface="方正清刻本悦宋简体" panose="02000000000000000000" pitchFamily="2" charset="-122"/>
              </a:endParaRPr>
            </a:p>
          </p:txBody>
        </p:sp>
        <p:cxnSp>
          <p:nvCxnSpPr>
            <p:cNvPr id="11" name="直接连接符 19"/>
            <p:cNvCxnSpPr/>
            <p:nvPr/>
          </p:nvCxnSpPr>
          <p:spPr>
            <a:xfrm>
              <a:off x="1038617"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12" name="直接连接符 20"/>
            <p:cNvCxnSpPr/>
            <p:nvPr/>
          </p:nvCxnSpPr>
          <p:spPr>
            <a:xfrm>
              <a:off x="1094126"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sp>
        <p:nvSpPr>
          <p:cNvPr id="29" name="文本框 28"/>
          <p:cNvSpPr txBox="1"/>
          <p:nvPr/>
        </p:nvSpPr>
        <p:spPr>
          <a:xfrm>
            <a:off x="633307" y="590483"/>
            <a:ext cx="10925386" cy="523220"/>
          </a:xfrm>
          <a:prstGeom prst="rect">
            <a:avLst/>
          </a:prstGeom>
        </p:spPr>
        <p:txBody>
          <a:bodyPr wrap="square" rtlCol="0">
            <a:spAutoFit/>
          </a:bodyPr>
          <a:lstStyle/>
          <a:p>
            <a:pPr algn="ctr"/>
            <a:r>
              <a:rPr lang="en-US" altLang="zh-CN" sz="28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Develop a </a:t>
            </a:r>
            <a:r>
              <a:rPr lang="en-US" altLang="zh-CN" sz="28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hlinkClick r:id="rId3"/>
              </a:rPr>
              <a:t>Digital Game</a:t>
            </a:r>
            <a:r>
              <a:rPr lang="en-US" altLang="zh-CN" sz="28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rPr>
              <a:t> about the Classic of Mountains and Seas</a:t>
            </a:r>
            <a:endParaRPr lang="zh-CN" altLang="en-US" sz="2800" spc="3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Tree>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1" y="3838585"/>
            <a:ext cx="12192001" cy="3015735"/>
          </a:xfrm>
          <a:prstGeom prst="rect">
            <a:avLst/>
          </a:prstGeom>
        </p:spPr>
      </p:pic>
      <p:grpSp>
        <p:nvGrpSpPr>
          <p:cNvPr id="4" name="组合 3"/>
          <p:cNvGrpSpPr/>
          <p:nvPr/>
        </p:nvGrpSpPr>
        <p:grpSpPr>
          <a:xfrm rot="16200000">
            <a:off x="4856599" y="1558436"/>
            <a:ext cx="2478798" cy="3737450"/>
            <a:chOff x="5077817" y="1849127"/>
            <a:chExt cx="1838149" cy="3033116"/>
          </a:xfrm>
        </p:grpSpPr>
        <p:sp>
          <p:nvSpPr>
            <p:cNvPr id="7" name="文本框 6"/>
            <p:cNvSpPr txBox="1"/>
            <p:nvPr/>
          </p:nvSpPr>
          <p:spPr>
            <a:xfrm>
              <a:off x="5444647" y="2244259"/>
              <a:ext cx="677108" cy="2401185"/>
            </a:xfrm>
            <a:prstGeom prst="rect">
              <a:avLst/>
            </a:prstGeom>
            <a:noFill/>
          </p:spPr>
          <p:txBody>
            <a:bodyPr vert="eaVert" wrap="square" rtlCol="0">
              <a:spAutoFit/>
            </a:bodyPr>
            <a:lstStyle/>
            <a:p>
              <a:pPr algn="dist"/>
              <a:r>
                <a:rPr lang="en-US" altLang="zh-CN" sz="3200" dirty="0">
                  <a:solidFill>
                    <a:srgbClr val="E1A977"/>
                  </a:solidFill>
                  <a:latin typeface="方正清刻本悦宋简体" panose="02000000000000000000" pitchFamily="2" charset="-122"/>
                  <a:ea typeface="方正清刻本悦宋简体" panose="02000000000000000000" pitchFamily="2" charset="-122"/>
                </a:rPr>
                <a:t>Thank You!</a:t>
              </a:r>
              <a:endParaRPr lang="zh-CN" altLang="en-US" sz="3200"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8" name="文本框 7"/>
            <p:cNvSpPr txBox="1"/>
            <p:nvPr/>
          </p:nvSpPr>
          <p:spPr>
            <a:xfrm>
              <a:off x="6156362" y="2255835"/>
              <a:ext cx="461665" cy="2361238"/>
            </a:xfrm>
            <a:prstGeom prst="rect">
              <a:avLst/>
            </a:prstGeom>
            <a:noFill/>
          </p:spPr>
          <p:txBody>
            <a:bodyPr vert="eaVert" wrap="square" rtlCol="0">
              <a:spAutoFit/>
            </a:bodyPr>
            <a:lstStyle/>
            <a:p>
              <a:pPr algn="dist"/>
              <a:r>
                <a:rPr lang="en-US" altLang="zh-CN" dirty="0">
                  <a:solidFill>
                    <a:srgbClr val="E1A977"/>
                  </a:solidFill>
                  <a:latin typeface="方正清刻本悦宋简体" panose="02000000000000000000" pitchFamily="2" charset="-122"/>
                  <a:ea typeface="方正清刻本悦宋简体" panose="02000000000000000000" pitchFamily="2" charset="-122"/>
                </a:rPr>
                <a:t>HUMA5630</a:t>
              </a:r>
              <a:endParaRPr lang="zh-CN" altLang="en-US" dirty="0">
                <a:solidFill>
                  <a:srgbClr val="E1A977"/>
                </a:solidFill>
                <a:latin typeface="方正清刻本悦宋简体" panose="02000000000000000000" pitchFamily="2" charset="-122"/>
                <a:ea typeface="方正清刻本悦宋简体" panose="02000000000000000000" pitchFamily="2" charset="-122"/>
              </a:endParaRPr>
            </a:p>
          </p:txBody>
        </p:sp>
        <p:sp>
          <p:nvSpPr>
            <p:cNvPr id="2" name="矩形 1"/>
            <p:cNvSpPr/>
            <p:nvPr/>
          </p:nvSpPr>
          <p:spPr>
            <a:xfrm>
              <a:off x="5402664" y="1975757"/>
              <a:ext cx="1386672" cy="2906486"/>
            </a:xfrm>
            <a:prstGeom prst="rect">
              <a:avLst/>
            </a:prstGeom>
            <a:noFill/>
            <a:ln w="57150">
              <a:solidFill>
                <a:srgbClr val="E1A9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6714514" y="3029168"/>
              <a:ext cx="171309" cy="171309"/>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6662706" y="1849127"/>
              <a:ext cx="253260" cy="253260"/>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矩形 10"/>
            <p:cNvSpPr/>
            <p:nvPr/>
          </p:nvSpPr>
          <p:spPr>
            <a:xfrm rot="5400000">
              <a:off x="3905396" y="3274810"/>
              <a:ext cx="2669689" cy="324848"/>
            </a:xfrm>
            <a:prstGeom prst="rect">
              <a:avLst/>
            </a:prstGeom>
            <a:solidFill>
              <a:srgbClr val="E1A9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05777B"/>
                  </a:solidFill>
                  <a:latin typeface="方正清刻本悦宋简体" panose="02000000000000000000" pitchFamily="2" charset="-122"/>
                  <a:ea typeface="方正清刻本悦宋简体" panose="02000000000000000000" pitchFamily="2" charset="-122"/>
                </a:rPr>
                <a:t>Group 3</a:t>
              </a:r>
              <a:endParaRPr lang="zh-CN" altLang="en-US" dirty="0">
                <a:solidFill>
                  <a:srgbClr val="05777B"/>
                </a:solidFill>
                <a:latin typeface="方正清刻本悦宋简体" panose="02000000000000000000" pitchFamily="2" charset="-122"/>
                <a:ea typeface="方正清刻本悦宋简体" panose="02000000000000000000" pitchFamily="2" charset="-122"/>
              </a:endParaRPr>
            </a:p>
          </p:txBody>
        </p:sp>
        <p:cxnSp>
          <p:nvCxnSpPr>
            <p:cNvPr id="6" name="直接连接符 5"/>
            <p:cNvCxnSpPr/>
            <p:nvPr/>
          </p:nvCxnSpPr>
          <p:spPr>
            <a:xfrm>
              <a:off x="6096000" y="2277708"/>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151509" y="2272657"/>
              <a:ext cx="0" cy="2249191"/>
            </a:xfrm>
            <a:prstGeom prst="line">
              <a:avLst/>
            </a:prstGeom>
            <a:ln w="12700">
              <a:solidFill>
                <a:srgbClr val="E1A977"/>
              </a:solidFill>
            </a:ln>
          </p:spPr>
          <p:style>
            <a:lnRef idx="1">
              <a:schemeClr val="accent1"/>
            </a:lnRef>
            <a:fillRef idx="0">
              <a:schemeClr val="accent1"/>
            </a:fillRef>
            <a:effectRef idx="0">
              <a:schemeClr val="accent1"/>
            </a:effectRef>
            <a:fontRef idx="minor">
              <a:schemeClr val="tx1"/>
            </a:fontRef>
          </p:style>
        </p:cxnSp>
      </p:grpSp>
      <p:pic>
        <p:nvPicPr>
          <p:cNvPr id="14" name="图片 13"/>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rot="10800000">
            <a:off x="-2" y="0"/>
            <a:ext cx="12192001" cy="3015735"/>
          </a:xfrm>
          <a:prstGeom prst="rect">
            <a:avLst/>
          </a:prstGeom>
        </p:spPr>
      </p:pic>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custDataLst>
              <p:tags r:id="rId1"/>
            </p:custDataLst>
          </p:nvPr>
        </p:nvPicPr>
        <p:blipFill>
          <a:blip r:embed="rId5" cstate="screen">
            <a:extLst>
              <a:ext uri="{28A0092B-C50C-407E-A947-70E740481C1C}">
                <a14:useLocalDpi xmlns:a14="http://schemas.microsoft.com/office/drawing/2010/main"/>
              </a:ext>
            </a:extLst>
          </a:blip>
          <a:stretch>
            <a:fillRect/>
          </a:stretch>
        </p:blipFill>
        <p:spPr>
          <a:xfrm flipH="1">
            <a:off x="6906895" y="1196340"/>
            <a:ext cx="4911725" cy="4911725"/>
          </a:xfrm>
          <a:prstGeom prst="rect">
            <a:avLst/>
          </a:prstGeom>
        </p:spPr>
      </p:pic>
      <p:sp>
        <p:nvSpPr>
          <p:cNvPr id="5" name="文本框 4"/>
          <p:cNvSpPr txBox="1"/>
          <p:nvPr>
            <p:custDataLst>
              <p:tags r:id="rId2"/>
            </p:custDataLst>
          </p:nvPr>
        </p:nvSpPr>
        <p:spPr>
          <a:xfrm>
            <a:off x="1195070" y="1671955"/>
            <a:ext cx="9002395" cy="4911725"/>
          </a:xfrm>
          <a:prstGeom prst="rect">
            <a:avLst/>
          </a:prstGeom>
        </p:spPr>
        <p:txBody>
          <a:bodyPr wrap="square" rtlCol="0">
            <a:noAutofit/>
          </a:bodyPr>
          <a:lstStyle>
            <a:defPPr>
              <a:defRPr lang="zh-CN"/>
            </a:defPPr>
            <a:lvl1pPr algn="ctr">
              <a:defRPr sz="1600">
                <a:solidFill>
                  <a:schemeClr val="tx1">
                    <a:lumMod val="75000"/>
                    <a:lumOff val="25000"/>
                  </a:schemeClr>
                </a:solidFill>
              </a:defRPr>
            </a:lvl1pPr>
          </a:lstStyle>
          <a:p>
            <a:pPr algn="l">
              <a:lnSpc>
                <a:spcPct val="125000"/>
              </a:lnSpc>
              <a:spcBef>
                <a:spcPts val="0"/>
              </a:spcBef>
              <a:spcAft>
                <a:spcPts val="0"/>
              </a:spcAft>
            </a:pPr>
            <a:r>
              <a:rPr sz="2800" b="1" spc="300" dirty="0">
                <a:solidFill>
                  <a:schemeClr val="tx1"/>
                </a:solidFill>
                <a:latin typeface="Times New Roman Regular" panose="02020603050405020304" charset="0"/>
                <a:cs typeface="Times New Roman Regular" panose="02020603050405020304" charset="0"/>
                <a:sym typeface="+mn-ea"/>
              </a:rPr>
              <a:t>Research </a:t>
            </a:r>
            <a:r>
              <a:rPr lang="en-US" sz="2800" b="1" spc="300" dirty="0">
                <a:solidFill>
                  <a:schemeClr val="tx1"/>
                </a:solidFill>
                <a:latin typeface="Times New Roman Regular" panose="02020603050405020304" charset="0"/>
                <a:cs typeface="Times New Roman Regular" panose="02020603050405020304" charset="0"/>
                <a:sym typeface="+mn-ea"/>
              </a:rPr>
              <a:t>m</a:t>
            </a:r>
            <a:r>
              <a:rPr sz="2800" b="1" spc="300" dirty="0">
                <a:solidFill>
                  <a:schemeClr val="tx1"/>
                </a:solidFill>
                <a:latin typeface="Times New Roman Regular" panose="02020603050405020304" charset="0"/>
                <a:cs typeface="Times New Roman Regular" panose="02020603050405020304" charset="0"/>
                <a:sym typeface="+mn-ea"/>
              </a:rPr>
              <a:t>ethodology</a:t>
            </a:r>
            <a:r>
              <a:rPr lang="en-US" sz="2800" b="1" spc="300" dirty="0">
                <a:solidFill>
                  <a:schemeClr val="tx1"/>
                </a:solidFill>
                <a:latin typeface="Times New Roman Regular" panose="02020603050405020304" charset="0"/>
                <a:cs typeface="Times New Roman Regular" panose="02020603050405020304" charset="0"/>
                <a:sym typeface="+mn-ea"/>
              </a:rPr>
              <a:t>, including but not limited to......</a:t>
            </a:r>
          </a:p>
          <a:p>
            <a:pPr algn="l">
              <a:lnSpc>
                <a:spcPct val="125000"/>
              </a:lnSpc>
              <a:spcBef>
                <a:spcPts val="0"/>
              </a:spcBef>
              <a:spcAft>
                <a:spcPts val="0"/>
              </a:spcAft>
            </a:pPr>
            <a:r>
              <a:rPr lang="en-US" sz="2800" spc="300" dirty="0">
                <a:solidFill>
                  <a:schemeClr val="tx1"/>
                </a:solidFill>
                <a:latin typeface="Times New Roman Regular" panose="02020603050405020304" charset="0"/>
                <a:cs typeface="Times New Roman Regular" panose="02020603050405020304" charset="0"/>
                <a:sym typeface="+mn-ea"/>
              </a:rPr>
              <a:t>·Text analysis</a:t>
            </a:r>
            <a:endParaRPr lang="en-US" sz="2800" spc="300" dirty="0">
              <a:solidFill>
                <a:schemeClr val="tx1"/>
              </a:solidFill>
              <a:latin typeface="Times New Roman Regular" panose="02020603050405020304" charset="0"/>
              <a:cs typeface="Times New Roman Regular" panose="02020603050405020304" charset="0"/>
            </a:endParaRPr>
          </a:p>
          <a:p>
            <a:pPr algn="l">
              <a:lnSpc>
                <a:spcPct val="100000"/>
              </a:lnSpc>
              <a:spcBef>
                <a:spcPts val="0"/>
              </a:spcBef>
              <a:spcAft>
                <a:spcPts val="0"/>
              </a:spcAft>
              <a:buClrTx/>
              <a:buSzTx/>
              <a:buFontTx/>
            </a:pPr>
            <a:r>
              <a:rPr lang="en-US" sz="2800" spc="300" dirty="0">
                <a:solidFill>
                  <a:schemeClr val="tx1"/>
                </a:solidFill>
                <a:latin typeface="Times New Roman Regular" panose="02020603050405020304" charset="0"/>
                <a:cs typeface="Times New Roman Regular" panose="02020603050405020304" charset="0"/>
                <a:sym typeface="+mn-ea"/>
              </a:rPr>
              <a:t>·Spatial mapping</a:t>
            </a:r>
            <a:endParaRPr lang="en-US" sz="2800" spc="300" dirty="0">
              <a:solidFill>
                <a:schemeClr val="tx1"/>
              </a:solidFill>
              <a:latin typeface="Times New Roman Regular" panose="02020603050405020304" charset="0"/>
              <a:cs typeface="Times New Roman Regular" panose="02020603050405020304" charset="0"/>
            </a:endParaRPr>
          </a:p>
          <a:p>
            <a:pPr algn="l">
              <a:lnSpc>
                <a:spcPct val="100000"/>
              </a:lnSpc>
              <a:spcBef>
                <a:spcPts val="0"/>
              </a:spcBef>
              <a:spcAft>
                <a:spcPts val="0"/>
              </a:spcAft>
              <a:buClrTx/>
              <a:buSzTx/>
              <a:buFontTx/>
            </a:pPr>
            <a:r>
              <a:rPr lang="en-US" sz="2800" spc="300" dirty="0">
                <a:solidFill>
                  <a:schemeClr val="tx1"/>
                </a:solidFill>
                <a:latin typeface="Times New Roman Regular" panose="02020603050405020304" charset="0"/>
                <a:cs typeface="Times New Roman Regular" panose="02020603050405020304" charset="0"/>
                <a:sym typeface="+mn-ea"/>
              </a:rPr>
              <a:t>·Data analysis</a:t>
            </a:r>
            <a:endParaRPr lang="en-US" sz="2800" spc="300" dirty="0">
              <a:solidFill>
                <a:schemeClr val="tx1"/>
              </a:solidFill>
              <a:latin typeface="Times New Roman Regular" panose="02020603050405020304" charset="0"/>
              <a:cs typeface="Times New Roman Regular" panose="02020603050405020304" charset="0"/>
            </a:endParaRPr>
          </a:p>
          <a:p>
            <a:pPr algn="l">
              <a:lnSpc>
                <a:spcPct val="100000"/>
              </a:lnSpc>
              <a:spcBef>
                <a:spcPts val="0"/>
              </a:spcBef>
              <a:spcAft>
                <a:spcPts val="0"/>
              </a:spcAft>
              <a:buClrTx/>
              <a:buSzTx/>
              <a:buFontTx/>
            </a:pPr>
            <a:endParaRPr lang="en-US" sz="2800" spc="300" dirty="0">
              <a:solidFill>
                <a:schemeClr val="tx1">
                  <a:lumMod val="50000"/>
                  <a:lumOff val="50000"/>
                </a:schemeClr>
              </a:solidFill>
              <a:latin typeface="Times New Roman Regular" panose="02020603050405020304" charset="0"/>
              <a:cs typeface="Times New Roman Regular" panose="02020603050405020304" charset="0"/>
            </a:endParaRPr>
          </a:p>
          <a:p>
            <a:pPr algn="l">
              <a:lnSpc>
                <a:spcPct val="100000"/>
              </a:lnSpc>
              <a:spcBef>
                <a:spcPts val="0"/>
              </a:spcBef>
              <a:spcAft>
                <a:spcPts val="0"/>
              </a:spcAft>
              <a:buClrTx/>
              <a:buSzTx/>
              <a:buFontTx/>
            </a:pPr>
            <a:endParaRPr lang="en-US" sz="2800" spc="300" dirty="0">
              <a:solidFill>
                <a:schemeClr val="tx1">
                  <a:lumMod val="50000"/>
                  <a:lumOff val="50000"/>
                </a:schemeClr>
              </a:solidFill>
              <a:latin typeface="Times New Roman Regular" panose="02020603050405020304" charset="0"/>
              <a:cs typeface="Times New Roman Regular" panose="02020603050405020304" charset="0"/>
            </a:endParaRPr>
          </a:p>
        </p:txBody>
      </p:sp>
      <p:sp>
        <p:nvSpPr>
          <p:cNvPr id="6" name="文本框 5"/>
          <p:cNvSpPr txBox="1"/>
          <p:nvPr>
            <p:custDataLst>
              <p:tags r:id="rId3"/>
            </p:custDataLst>
          </p:nvPr>
        </p:nvSpPr>
        <p:spPr>
          <a:xfrm>
            <a:off x="514350" y="979805"/>
            <a:ext cx="6392545" cy="967105"/>
          </a:xfrm>
          <a:prstGeom prst="rect">
            <a:avLst/>
          </a:prstGeom>
        </p:spPr>
        <p:txBody>
          <a:bodyPr wrap="square" rtlCol="0">
            <a:noAutofit/>
          </a:bodyPr>
          <a:lstStyle/>
          <a:p>
            <a:pPr algn="l">
              <a:spcBef>
                <a:spcPts val="0"/>
              </a:spcBef>
              <a:spcAft>
                <a:spcPts val="0"/>
              </a:spcAft>
              <a:buClrTx/>
              <a:buSzTx/>
              <a:buFontTx/>
            </a:pPr>
            <a:r>
              <a:rPr lang="en-US" sz="4400" spc="300" dirty="0">
                <a:latin typeface="Times New Roman Regular" panose="02020603050405020304" charset="0"/>
                <a:cs typeface="Times New Roman Regular" panose="02020603050405020304" charset="0"/>
              </a:rPr>
              <a:t>1. Project Introduction</a:t>
            </a:r>
          </a:p>
        </p:txBody>
      </p:sp>
    </p:spTree>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 y="3838585"/>
            <a:ext cx="12192001" cy="3015735"/>
          </a:xfrm>
          <a:prstGeom prst="rect">
            <a:avLst/>
          </a:prstGeom>
        </p:spPr>
      </p:pic>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2" y="0"/>
            <a:ext cx="12192001" cy="3015735"/>
          </a:xfrm>
          <a:prstGeom prst="rect">
            <a:avLst/>
          </a:prstGeom>
        </p:spPr>
      </p:pic>
      <p:sp>
        <p:nvSpPr>
          <p:cNvPr id="5" name="文本框 4"/>
          <p:cNvSpPr txBox="1"/>
          <p:nvPr>
            <p:custDataLst>
              <p:tags r:id="rId1"/>
            </p:custDataLst>
          </p:nvPr>
        </p:nvSpPr>
        <p:spPr>
          <a:xfrm>
            <a:off x="1807210" y="3015615"/>
            <a:ext cx="8582025" cy="1844040"/>
          </a:xfrm>
          <a:prstGeom prst="rect">
            <a:avLst/>
          </a:prstGeom>
          <a:noFill/>
        </p:spPr>
        <p:txBody>
          <a:bodyPr wrap="square" rtlCol="0">
            <a:noAutofit/>
            <a:scene3d>
              <a:camera prst="orthographicFront"/>
              <a:lightRig rig="soft" dir="t">
                <a:rot lat="0" lon="0" rev="15600000"/>
              </a:lightRig>
            </a:scene3d>
            <a:sp3d extrusionH="57150" prstMaterial="softEdge">
              <a:bevelT w="25400" h="38100"/>
            </a:sp3d>
          </a:bodyPr>
          <a:lstStyle/>
          <a:p>
            <a:pPr algn="ctr"/>
            <a:r>
              <a:rPr lang="en-US" altLang="zh-CN" sz="7200">
                <a:solidFill>
                  <a:srgbClr val="E1A977"/>
                </a:solidFill>
                <a:effectLst/>
                <a:latin typeface="Times New Roman Regular" panose="02020603050405020304" charset="0"/>
                <a:cs typeface="Times New Roman Regular" panose="02020603050405020304" charset="0"/>
              </a:rPr>
              <a:t>2. Research Questions</a:t>
            </a:r>
          </a:p>
        </p:txBody>
      </p:sp>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custDataLst>
              <p:tags r:id="rId1"/>
            </p:custDataLst>
          </p:nvPr>
        </p:nvSpPr>
        <p:spPr>
          <a:xfrm>
            <a:off x="802005" y="784860"/>
            <a:ext cx="10386060" cy="1199515"/>
          </a:xfrm>
          <a:prstGeom prst="rect">
            <a:avLst/>
          </a:prstGeom>
        </p:spPr>
        <p:txBody>
          <a:bodyPr wrap="square" rtlCol="0">
            <a:noAutofit/>
          </a:bodyPr>
          <a:lstStyle>
            <a:defPPr>
              <a:defRPr lang="zh-CN"/>
            </a:defPPr>
            <a:lvl1pPr algn="ctr">
              <a:defRPr sz="1600">
                <a:solidFill>
                  <a:schemeClr val="tx1">
                    <a:lumMod val="75000"/>
                    <a:lumOff val="25000"/>
                  </a:schemeClr>
                </a:solidFill>
              </a:defRPr>
            </a:lvl1pPr>
          </a:lstStyle>
          <a:p>
            <a:pPr algn="l">
              <a:lnSpc>
                <a:spcPct val="100000"/>
              </a:lnSpc>
            </a:pPr>
            <a:r>
              <a:rPr lang="en-US" altLang="zh-CN" sz="3600" spc="300" dirty="0">
                <a:ln/>
                <a:solidFill>
                  <a:schemeClr val="tx1"/>
                </a:solidFill>
                <a:effectLst/>
                <a:latin typeface="Times New Roman Regular" panose="02020603050405020304" charset="0"/>
                <a:ea typeface="方正清刻本悦宋简体" panose="02000000000000000000" pitchFamily="2" charset="-122"/>
                <a:cs typeface="Times New Roman Regular" panose="02020603050405020304" charset="0"/>
                <a:sym typeface="+mn-ea"/>
              </a:rPr>
              <a:t>How can we gain insight into the world of ‘</a:t>
            </a:r>
            <a:r>
              <a:rPr lang="en-US" sz="3600" spc="300" dirty="0">
                <a:solidFill>
                  <a:schemeClr val="tx1"/>
                </a:solidFill>
                <a:latin typeface="Times New Roman Regular" panose="02020603050405020304" charset="0"/>
                <a:cs typeface="Times New Roman Regular" panose="02020603050405020304" charset="0"/>
                <a:sym typeface="+mn-ea"/>
              </a:rPr>
              <a:t>The Classic of Mountains and Seas’?</a:t>
            </a:r>
            <a:endParaRPr lang="zh-CN" altLang="en-US" sz="3600">
              <a:ln/>
              <a:solidFill>
                <a:schemeClr val="tx1"/>
              </a:solidFill>
              <a:effectLst/>
              <a:latin typeface="Times New Roman Regular" panose="02020603050405020304" charset="0"/>
              <a:cs typeface="Times New Roman Regular" panose="02020603050405020304" charset="0"/>
            </a:endParaRPr>
          </a:p>
          <a:p>
            <a:pPr algn="l">
              <a:lnSpc>
                <a:spcPts val="2300"/>
              </a:lnSpc>
            </a:pPr>
            <a:endParaRPr lang="zh-CN" altLang="en-US" sz="3600" spc="300" dirty="0">
              <a:ln/>
              <a:solidFill>
                <a:schemeClr val="tx1"/>
              </a:solidFill>
              <a:effectLst/>
              <a:latin typeface="Times New Roman Regular" panose="02020603050405020304" charset="0"/>
              <a:cs typeface="Times New Roman Regular" panose="02020603050405020304" charset="0"/>
              <a:sym typeface="+mn-ea"/>
            </a:endParaRPr>
          </a:p>
        </p:txBody>
      </p:sp>
      <p:sp>
        <p:nvSpPr>
          <p:cNvPr id="34" name="文本框 33"/>
          <p:cNvSpPr txBox="1"/>
          <p:nvPr>
            <p:custDataLst>
              <p:tags r:id="rId2"/>
            </p:custDataLst>
          </p:nvPr>
        </p:nvSpPr>
        <p:spPr>
          <a:xfrm>
            <a:off x="965200" y="1984375"/>
            <a:ext cx="6877685" cy="1198880"/>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ct val="100000"/>
              </a:lnSpc>
            </a:pPr>
            <a:r>
              <a:rPr lang="en-US" altLang="zh-CN" sz="1800" spc="300" dirty="0">
                <a:latin typeface="Times New Roman Regular" panose="02020603050405020304" charset="0"/>
                <a:ea typeface="方正清刻本悦宋简体" panose="02000000000000000000" pitchFamily="2" charset="-122"/>
                <a:cs typeface="Times New Roman Regular" panose="02020603050405020304" charset="0"/>
                <a:sym typeface="+mn-ea"/>
              </a:rPr>
              <a:t>1. What modern technologies can be used to better analyze this classic work and enhance readers' understanding of the content for both domestic and foreign readers?</a:t>
            </a:r>
            <a:endParaRPr lang="en-US" altLang="zh-CN" sz="1050" spc="300" dirty="0">
              <a:solidFill>
                <a:schemeClr val="tx1">
                  <a:lumMod val="50000"/>
                  <a:lumOff val="50000"/>
                </a:schemeClr>
              </a:solidFill>
              <a:latin typeface="Times New Roman Regular" panose="02020603050405020304" charset="0"/>
              <a:cs typeface="Times New Roman Regular" panose="02020603050405020304" charset="0"/>
            </a:endParaRPr>
          </a:p>
        </p:txBody>
      </p:sp>
      <p:sp>
        <p:nvSpPr>
          <p:cNvPr id="36" name="文本框 35"/>
          <p:cNvSpPr txBox="1"/>
          <p:nvPr>
            <p:custDataLst>
              <p:tags r:id="rId3"/>
            </p:custDataLst>
          </p:nvPr>
        </p:nvSpPr>
        <p:spPr>
          <a:xfrm>
            <a:off x="965200" y="4653280"/>
            <a:ext cx="6877685" cy="922020"/>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ct val="100000"/>
              </a:lnSpc>
            </a:pPr>
            <a:r>
              <a:rPr lang="en-US" altLang="zh-CN" sz="1800" spc="300" dirty="0">
                <a:latin typeface="Times New Roman Regular" panose="02020603050405020304" charset="0"/>
                <a:ea typeface="方正清刻本悦宋简体" panose="02000000000000000000" pitchFamily="2" charset="-122"/>
                <a:cs typeface="Times New Roman Regular" panose="02020603050405020304" charset="0"/>
                <a:sym typeface="+mn-ea"/>
              </a:rPr>
              <a:t>3.How can various mythical creatures in the classic work be presented clearly and interestingly? What aspects can be used to present them?</a:t>
            </a:r>
            <a:endParaRPr lang="en-US" altLang="zh-CN" sz="1800" spc="300" dirty="0">
              <a:solidFill>
                <a:schemeClr val="tx1">
                  <a:lumMod val="50000"/>
                  <a:lumOff val="50000"/>
                </a:schemeClr>
              </a:solidFill>
              <a:latin typeface="Times New Roman Regular" panose="02020603050405020304" charset="0"/>
              <a:ea typeface="方正清刻本悦宋简体" panose="02000000000000000000" pitchFamily="2" charset="-122"/>
              <a:cs typeface="Times New Roman Regular" panose="02020603050405020304" charset="0"/>
              <a:sym typeface="+mn-ea"/>
            </a:endParaRPr>
          </a:p>
        </p:txBody>
      </p:sp>
      <p:sp>
        <p:nvSpPr>
          <p:cNvPr id="38" name="文本框 37"/>
          <p:cNvSpPr txBox="1"/>
          <p:nvPr>
            <p:custDataLst>
              <p:tags r:id="rId4"/>
            </p:custDataLst>
          </p:nvPr>
        </p:nvSpPr>
        <p:spPr>
          <a:xfrm>
            <a:off x="965200" y="3263900"/>
            <a:ext cx="6878320" cy="1389380"/>
          </a:xfrm>
          <a:prstGeom prst="rect">
            <a:avLst/>
          </a:prstGeom>
        </p:spPr>
        <p:txBody>
          <a:bodyPr wrap="square" rtlCol="0">
            <a:noAutofit/>
          </a:bodyPr>
          <a:lstStyle>
            <a:defPPr>
              <a:defRPr lang="zh-CN"/>
            </a:defPPr>
            <a:lvl1pPr algn="ctr">
              <a:defRPr sz="1600">
                <a:solidFill>
                  <a:schemeClr val="tx1">
                    <a:lumMod val="75000"/>
                    <a:lumOff val="25000"/>
                  </a:schemeClr>
                </a:solidFill>
              </a:defRPr>
            </a:lvl1pPr>
          </a:lstStyle>
          <a:p>
            <a:pPr algn="l">
              <a:lnSpc>
                <a:spcPct val="100000"/>
              </a:lnSpc>
              <a:spcBef>
                <a:spcPts val="0"/>
              </a:spcBef>
              <a:spcAft>
                <a:spcPts val="0"/>
              </a:spcAft>
              <a:buClrTx/>
              <a:buSzTx/>
              <a:buFontTx/>
            </a:pPr>
            <a:r>
              <a:rPr lang="en-US" altLang="zh-CN" sz="1800" spc="300" dirty="0">
                <a:latin typeface="Times New Roman Regular" panose="02020603050405020304" charset="0"/>
                <a:ea typeface="方正清刻本悦宋简体" panose="02000000000000000000" pitchFamily="2" charset="-122"/>
                <a:cs typeface="Times New Roman Regular" panose="02020603050405020304" charset="0"/>
                <a:sym typeface="+mn-ea"/>
              </a:rPr>
              <a:t>2. Is there any connection between the map in this classic and the modern map? And how can we explore the changes between the map depicted in this literary work and the modern map?</a:t>
            </a:r>
            <a:endParaRPr lang="en-US" altLang="zh-CN" sz="1800" spc="300" dirty="0">
              <a:solidFill>
                <a:schemeClr val="tx1">
                  <a:lumMod val="50000"/>
                  <a:lumOff val="50000"/>
                </a:schemeClr>
              </a:solidFill>
              <a:latin typeface="Times New Roman Regular" panose="02020603050405020304" charset="0"/>
              <a:ea typeface="方正清刻本悦宋简体" panose="02000000000000000000" pitchFamily="2" charset="-122"/>
              <a:cs typeface="Times New Roman Regular" panose="02020603050405020304" charset="0"/>
              <a:sym typeface="+mn-ea"/>
            </a:endParaRPr>
          </a:p>
        </p:txBody>
      </p:sp>
      <p:pic>
        <p:nvPicPr>
          <p:cNvPr id="9" name="图片 8"/>
          <p:cNvPicPr>
            <a:picLocks noChangeAspect="1"/>
          </p:cNvPicPr>
          <p:nvPr>
            <p:custDataLst>
              <p:tags r:id="rId5"/>
            </p:custDataLst>
          </p:nvPr>
        </p:nvPicPr>
        <p:blipFill>
          <a:blip r:embed="rId7" cstate="screen">
            <a:extLst>
              <a:ext uri="{28A0092B-C50C-407E-A947-70E740481C1C}">
                <a14:useLocalDpi xmlns:a14="http://schemas.microsoft.com/office/drawing/2010/main"/>
              </a:ext>
            </a:extLst>
          </a:blip>
          <a:stretch>
            <a:fillRect/>
          </a:stretch>
        </p:blipFill>
        <p:spPr>
          <a:xfrm flipH="1">
            <a:off x="6870700" y="1386840"/>
            <a:ext cx="4911725" cy="4911725"/>
          </a:xfrm>
          <a:prstGeom prst="rect">
            <a:avLst/>
          </a:prstGeom>
        </p:spPr>
      </p:pic>
    </p:spTree>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pic>
        <p:nvPicPr>
          <p:cNvPr id="13" name="图片 12"/>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1" y="3838585"/>
            <a:ext cx="12192001" cy="3015735"/>
          </a:xfrm>
          <a:prstGeom prst="rect">
            <a:avLst/>
          </a:prstGeom>
        </p:spPr>
      </p:pic>
      <p:pic>
        <p:nvPicPr>
          <p:cNvPr id="14" name="图片 1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rot="10800000">
            <a:off x="-2" y="0"/>
            <a:ext cx="12192001" cy="3015735"/>
          </a:xfrm>
          <a:prstGeom prst="rect">
            <a:avLst/>
          </a:prstGeom>
        </p:spPr>
      </p:pic>
      <p:sp>
        <p:nvSpPr>
          <p:cNvPr id="5" name="文本框 4"/>
          <p:cNvSpPr txBox="1"/>
          <p:nvPr>
            <p:custDataLst>
              <p:tags r:id="rId1"/>
            </p:custDataLst>
          </p:nvPr>
        </p:nvSpPr>
        <p:spPr>
          <a:xfrm>
            <a:off x="1807210" y="3015615"/>
            <a:ext cx="8582025" cy="1844040"/>
          </a:xfrm>
          <a:prstGeom prst="rect">
            <a:avLst/>
          </a:prstGeom>
          <a:noFill/>
        </p:spPr>
        <p:txBody>
          <a:bodyPr wrap="square" rtlCol="0">
            <a:noAutofit/>
            <a:scene3d>
              <a:camera prst="orthographicFront"/>
              <a:lightRig rig="soft" dir="t">
                <a:rot lat="0" lon="0" rev="15600000"/>
              </a:lightRig>
            </a:scene3d>
            <a:sp3d extrusionH="57150" prstMaterial="softEdge">
              <a:bevelT w="25400" h="38100"/>
            </a:sp3d>
          </a:bodyPr>
          <a:lstStyle/>
          <a:p>
            <a:pPr algn="ctr"/>
            <a:r>
              <a:rPr lang="en-US" altLang="zh-CN" sz="7200">
                <a:solidFill>
                  <a:srgbClr val="E1A977"/>
                </a:solidFill>
                <a:effectLst/>
                <a:latin typeface="Times New Roman Regular" panose="02020603050405020304" charset="0"/>
                <a:cs typeface="Times New Roman Regular" panose="02020603050405020304" charset="0"/>
              </a:rPr>
              <a:t> 3</a:t>
            </a:r>
            <a:r>
              <a:rPr lang="en-US" altLang="zh-CN" sz="7200">
                <a:solidFill>
                  <a:srgbClr val="E1A977"/>
                </a:solidFill>
                <a:effectLst/>
                <a:latin typeface="Times New Roman Regular" panose="02020603050405020304" charset="0"/>
                <a:cs typeface="Times New Roman Regular" panose="02020603050405020304" charset="0"/>
                <a:sym typeface="+mn-ea"/>
              </a:rPr>
              <a:t>. </a:t>
            </a:r>
            <a:r>
              <a:rPr lang="en-US" altLang="zh-CN" sz="7200" dirty="0">
                <a:solidFill>
                  <a:srgbClr val="E1A977"/>
                </a:solidFill>
                <a:latin typeface="Times New Roman Regular" panose="02020603050405020304" charset="0"/>
                <a:ea typeface="方正清刻本悦宋简体" panose="02000000000000000000" pitchFamily="2" charset="-122"/>
                <a:cs typeface="Times New Roman Regular" panose="02020603050405020304" charset="0"/>
                <a:sym typeface="+mn-ea"/>
              </a:rPr>
              <a:t>Project </a:t>
            </a:r>
            <a:r>
              <a:rPr lang="en-US" altLang="zh-CN" sz="7200">
                <a:solidFill>
                  <a:srgbClr val="E1A977"/>
                </a:solidFill>
                <a:effectLst/>
                <a:latin typeface="Times New Roman Regular" panose="02020603050405020304" charset="0"/>
                <a:cs typeface="Times New Roman Regular" panose="02020603050405020304" charset="0"/>
                <a:sym typeface="+mn-ea"/>
              </a:rPr>
              <a:t>Findings</a:t>
            </a:r>
            <a:endParaRPr lang="en-US" altLang="zh-CN" sz="7200">
              <a:solidFill>
                <a:srgbClr val="E1A977"/>
              </a:solidFill>
              <a:effectLst/>
              <a:latin typeface="Times New Roman Regular" panose="02020603050405020304" charset="0"/>
              <a:cs typeface="Times New Roman Regular" panose="02020603050405020304" charset="0"/>
            </a:endParaRPr>
          </a:p>
          <a:p>
            <a:pPr algn="ctr"/>
            <a:endParaRPr lang="en-US" altLang="zh-CN" sz="7200">
              <a:solidFill>
                <a:srgbClr val="E1A977"/>
              </a:solidFill>
              <a:effectLst/>
              <a:latin typeface="Times New Roman Regular" panose="02020603050405020304" charset="0"/>
              <a:cs typeface="Times New Roman Regular" panose="02020603050405020304" charset="0"/>
            </a:endParaRPr>
          </a:p>
        </p:txBody>
      </p:sp>
    </p:spTree>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5777B"/>
        </a:solidFill>
        <a:effectLst/>
      </p:bgPr>
    </p:bg>
    <p:spTree>
      <p:nvGrpSpPr>
        <p:cNvPr id="1" name=""/>
        <p:cNvGrpSpPr/>
        <p:nvPr/>
      </p:nvGrpSpPr>
      <p:grpSpPr>
        <a:xfrm>
          <a:off x="0" y="0"/>
          <a:ext cx="0" cy="0"/>
          <a:chOff x="0" y="0"/>
          <a:chExt cx="0" cy="0"/>
        </a:xfrm>
      </p:grpSpPr>
      <p:sp>
        <p:nvSpPr>
          <p:cNvPr id="4" name="矩形 3"/>
          <p:cNvSpPr/>
          <p:nvPr/>
        </p:nvSpPr>
        <p:spPr>
          <a:xfrm>
            <a:off x="326569" y="287382"/>
            <a:ext cx="11520149" cy="6296297"/>
          </a:xfrm>
          <a:prstGeom prst="rect">
            <a:avLst/>
          </a:prstGeom>
          <a:solidFill>
            <a:schemeClr val="bg1"/>
          </a:solidFill>
          <a:ln w="38100">
            <a:solidFill>
              <a:srgbClr val="E1A97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custDataLst>
              <p:tags r:id="rId1"/>
            </p:custDataLst>
          </p:nvPr>
        </p:nvSpPr>
        <p:spPr>
          <a:xfrm>
            <a:off x="1280795" y="2179320"/>
            <a:ext cx="9559925" cy="1565910"/>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sz="1200" spc="300" dirty="0">
                <a:solidFill>
                  <a:schemeClr val="tx1">
                    <a:lumMod val="50000"/>
                    <a:lumOff val="50000"/>
                  </a:schemeClr>
                </a:solidFill>
                <a:latin typeface="Times New Roman Regular" panose="02020603050405020304" charset="0"/>
                <a:cs typeface="Times New Roman Regular" panose="02020603050405020304" charset="0"/>
              </a:rPr>
              <a:t>Th</a:t>
            </a:r>
            <a:r>
              <a:rPr lang="en-US" sz="1200" spc="300" dirty="0">
                <a:solidFill>
                  <a:schemeClr val="tx1">
                    <a:lumMod val="50000"/>
                    <a:lumOff val="50000"/>
                  </a:schemeClr>
                </a:solidFill>
                <a:latin typeface="Times New Roman Regular" panose="02020603050405020304" charset="0"/>
                <a:cs typeface="Times New Roman Regular" panose="02020603050405020304" charset="0"/>
              </a:rPr>
              <a:t>is part </a:t>
            </a:r>
            <a:r>
              <a:rPr sz="1200" spc="300" dirty="0">
                <a:solidFill>
                  <a:schemeClr val="tx1">
                    <a:lumMod val="50000"/>
                    <a:lumOff val="50000"/>
                  </a:schemeClr>
                </a:solidFill>
                <a:latin typeface="Times New Roman Regular" panose="02020603050405020304" charset="0"/>
                <a:cs typeface="Times New Roman Regular" panose="02020603050405020304" charset="0"/>
              </a:rPr>
              <a:t>utilized various techniques, such as word cloud analysis of high-frequency words, annotation on the full tex</a:t>
            </a:r>
            <a:r>
              <a:rPr sz="1200" spc="300" dirty="0">
                <a:solidFill>
                  <a:schemeClr val="tx1">
                    <a:lumMod val="50000"/>
                    <a:lumOff val="50000"/>
                  </a:schemeClr>
                </a:solidFill>
                <a:latin typeface="Times New Roman" panose="02020603050405020304" pitchFamily="18" charset="0"/>
                <a:cs typeface="Times New Roman" panose="02020603050405020304" pitchFamily="18" charset="0"/>
              </a:rPr>
              <a:t>t, and full text display, </a:t>
            </a:r>
            <a:r>
              <a:rPr sz="1200" spc="300" dirty="0">
                <a:solidFill>
                  <a:schemeClr val="tx1">
                    <a:lumMod val="50000"/>
                    <a:lumOff val="50000"/>
                  </a:schemeClr>
                </a:solidFill>
                <a:latin typeface="Times New Roman Regular" panose="02020603050405020304" charset="0"/>
                <a:cs typeface="Times New Roman Regular" panose="02020603050405020304" charset="0"/>
              </a:rPr>
              <a:t>which were visually presented to provide a more intuitive understanding of the text's content. To enhance the reader's comprehension of the Classic, different color blocks were implemented in the text to distinguish attributes of words, such as characters, monsters, treasures, and locations.</a:t>
            </a:r>
          </a:p>
        </p:txBody>
      </p:sp>
      <p:sp>
        <p:nvSpPr>
          <p:cNvPr id="33" name="文本框 32"/>
          <p:cNvSpPr txBox="1"/>
          <p:nvPr>
            <p:custDataLst>
              <p:tags r:id="rId2"/>
            </p:custDataLst>
          </p:nvPr>
        </p:nvSpPr>
        <p:spPr>
          <a:xfrm>
            <a:off x="1281430" y="3978275"/>
            <a:ext cx="9559290" cy="829945"/>
          </a:xfrm>
          <a:prstGeom prst="rect">
            <a:avLst/>
          </a:prstGeom>
        </p:spPr>
        <p:txBody>
          <a:bodyPr wrap="square" rtlCol="0">
            <a:spAutoFit/>
          </a:bodyPr>
          <a:lstStyle/>
          <a:p>
            <a:r>
              <a:rPr lang="en-US" sz="2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Secondly, investigates the geographic descriptions in the Classic through mapping......</a:t>
            </a:r>
          </a:p>
        </p:txBody>
      </p:sp>
      <p:sp>
        <p:nvSpPr>
          <p:cNvPr id="35" name="文本框 34"/>
          <p:cNvSpPr txBox="1"/>
          <p:nvPr>
            <p:custDataLst>
              <p:tags r:id="rId3"/>
            </p:custDataLst>
          </p:nvPr>
        </p:nvSpPr>
        <p:spPr>
          <a:xfrm>
            <a:off x="1266825" y="5041265"/>
            <a:ext cx="9559290" cy="1271270"/>
          </a:xfrm>
          <a:prstGeom prst="rect">
            <a:avLst/>
          </a:prstGeom>
        </p:spPr>
        <p:txBody>
          <a:bodyPr wrap="square" rtlCol="0">
            <a:spAutoFit/>
          </a:bodyPr>
          <a:lstStyle>
            <a:defPPr>
              <a:defRPr lang="zh-CN"/>
            </a:defPPr>
            <a:lvl1pPr algn="ctr">
              <a:defRPr sz="1600">
                <a:solidFill>
                  <a:schemeClr val="tx1">
                    <a:lumMod val="75000"/>
                    <a:lumOff val="25000"/>
                  </a:schemeClr>
                </a:solidFill>
              </a:defRPr>
            </a:lvl1pPr>
          </a:lstStyle>
          <a:p>
            <a:pPr algn="l">
              <a:lnSpc>
                <a:spcPts val="2300"/>
              </a:lnSpc>
            </a:pPr>
            <a:r>
              <a:rPr sz="1200" spc="300" dirty="0">
                <a:solidFill>
                  <a:schemeClr val="tx1">
                    <a:lumMod val="50000"/>
                    <a:lumOff val="50000"/>
                  </a:schemeClr>
                </a:solidFill>
                <a:latin typeface="Times New Roman Regular" panose="02020603050405020304" charset="0"/>
                <a:cs typeface="Times New Roman Regular" panose="02020603050405020304" charset="0"/>
              </a:rPr>
              <a:t>This section conducted an in-depth investigation of the complex distribution of countries and rivers mentioned in the text, using geographical descriptions to gain insight into the ancient mythological world. Additionally, an ancient map was investigate</a:t>
            </a:r>
            <a:r>
              <a:rPr lang="en-US" sz="1200" spc="300" dirty="0">
                <a:solidFill>
                  <a:schemeClr val="tx1">
                    <a:lumMod val="50000"/>
                    <a:lumOff val="50000"/>
                  </a:schemeClr>
                </a:solidFill>
                <a:latin typeface="Times New Roman Regular" panose="02020603050405020304" charset="0"/>
                <a:cs typeface="Times New Roman Regular" panose="02020603050405020304" charset="0"/>
              </a:rPr>
              <a:t>d</a:t>
            </a:r>
            <a:r>
              <a:rPr sz="1200" spc="300" dirty="0">
                <a:solidFill>
                  <a:schemeClr val="tx1">
                    <a:lumMod val="50000"/>
                    <a:lumOff val="50000"/>
                  </a:schemeClr>
                </a:solidFill>
                <a:latin typeface="Times New Roman Regular" panose="02020603050405020304" charset="0"/>
                <a:cs typeface="Times New Roman Regular" panose="02020603050405020304" charset="0"/>
              </a:rPr>
              <a:t> and compared with a modern map to clarify three geographical coordinates.</a:t>
            </a:r>
          </a:p>
        </p:txBody>
      </p:sp>
      <p:sp>
        <p:nvSpPr>
          <p:cNvPr id="37" name="文本框 36"/>
          <p:cNvSpPr txBox="1"/>
          <p:nvPr>
            <p:custDataLst>
              <p:tags r:id="rId4"/>
            </p:custDataLst>
          </p:nvPr>
        </p:nvSpPr>
        <p:spPr>
          <a:xfrm>
            <a:off x="514350" y="979170"/>
            <a:ext cx="6392545" cy="967105"/>
          </a:xfrm>
          <a:prstGeom prst="rect">
            <a:avLst/>
          </a:prstGeom>
        </p:spPr>
        <p:txBody>
          <a:bodyPr wrap="square" rtlCol="0">
            <a:noAutofit/>
          </a:bodyPr>
          <a:lstStyle/>
          <a:p>
            <a:r>
              <a:rPr lang="en-US" altLang="zh-CN" sz="4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3</a:t>
            </a:r>
            <a:r>
              <a:rPr lang="zh-CN" altLang="en-US" sz="4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 </a:t>
            </a:r>
            <a:r>
              <a:rPr lang="en-US" altLang="zh-CN" sz="4400" dirty="0">
                <a:solidFill>
                  <a:schemeClr val="tx1"/>
                </a:solidFill>
                <a:latin typeface="Times New Roman Regular" panose="02020603050405020304" charset="0"/>
                <a:ea typeface="方正清刻本悦宋简体" panose="02000000000000000000" pitchFamily="2" charset="-122"/>
                <a:cs typeface="Times New Roman Regular" panose="02020603050405020304" charset="0"/>
                <a:sym typeface="+mn-ea"/>
              </a:rPr>
              <a:t>Project </a:t>
            </a:r>
            <a:r>
              <a:rPr lang="en-US" altLang="zh-CN" sz="4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Findings</a:t>
            </a:r>
          </a:p>
        </p:txBody>
      </p:sp>
      <p:pic>
        <p:nvPicPr>
          <p:cNvPr id="39" name="图片 38"/>
          <p:cNvPicPr>
            <a:picLocks noChangeAspect="1"/>
          </p:cNvPicPr>
          <p:nvPr>
            <p:custDataLst>
              <p:tags r:id="rId5"/>
            </p:custDataLst>
          </p:nvPr>
        </p:nvPicPr>
        <p:blipFill>
          <a:blip r:embed="rId8" cstate="screen">
            <a:extLst>
              <a:ext uri="{28A0092B-C50C-407E-A947-70E740481C1C}">
                <a14:useLocalDpi xmlns:a14="http://schemas.microsoft.com/office/drawing/2010/main"/>
              </a:ext>
            </a:extLst>
          </a:blip>
          <a:srcRect t="-6454"/>
          <a:stretch>
            <a:fillRect/>
          </a:stretch>
        </p:blipFill>
        <p:spPr>
          <a:xfrm>
            <a:off x="6023610" y="120015"/>
            <a:ext cx="7085330" cy="2670810"/>
          </a:xfrm>
          <a:prstGeom prst="rect">
            <a:avLst/>
          </a:prstGeom>
        </p:spPr>
      </p:pic>
      <p:sp>
        <p:nvSpPr>
          <p:cNvPr id="40" name="文本框 39"/>
          <p:cNvSpPr txBox="1"/>
          <p:nvPr>
            <p:custDataLst>
              <p:tags r:id="rId6"/>
            </p:custDataLst>
          </p:nvPr>
        </p:nvSpPr>
        <p:spPr>
          <a:xfrm>
            <a:off x="1266825" y="1718945"/>
            <a:ext cx="7003415" cy="460375"/>
          </a:xfrm>
          <a:prstGeom prst="rect">
            <a:avLst/>
          </a:prstGeom>
        </p:spPr>
        <p:txBody>
          <a:bodyPr wrap="square" rtlCol="0">
            <a:spAutoFit/>
          </a:bodyPr>
          <a:lstStyle/>
          <a:p>
            <a:r>
              <a:rPr lang="en-US" altLang="zh-CN" sz="2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sym typeface="+mn-ea"/>
              </a:rPr>
              <a:t>Firstly, this project analyzes the text</a:t>
            </a:r>
            <a:r>
              <a:rPr sz="2400" spc="300" dirty="0">
                <a:solidFill>
                  <a:schemeClr val="tx1">
                    <a:lumMod val="50000"/>
                    <a:lumOff val="50000"/>
                  </a:schemeClr>
                </a:solidFill>
                <a:latin typeface="Times New Roman Regular" panose="02020603050405020304" charset="0"/>
                <a:cs typeface="Times New Roman Regular" panose="02020603050405020304" charset="0"/>
                <a:sym typeface="+mn-ea"/>
              </a:rPr>
              <a:t>,</a:t>
            </a:r>
            <a:r>
              <a:rPr lang="en-US" altLang="zh-CN" sz="2400" spc="300" dirty="0">
                <a:solidFill>
                  <a:schemeClr val="tx1">
                    <a:lumMod val="75000"/>
                    <a:lumOff val="25000"/>
                  </a:schemeClr>
                </a:solidFill>
                <a:latin typeface="Times New Roman Regular" panose="02020603050405020304" charset="0"/>
                <a:ea typeface="方正清刻本悦宋简体" panose="02000000000000000000" pitchFamily="2" charset="-122"/>
                <a:cs typeface="Times New Roman Regular" panose="02020603050405020304" charset="0"/>
              </a:rPr>
              <a:t>......</a:t>
            </a:r>
          </a:p>
        </p:txBody>
      </p:sp>
    </p:spTree>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1387</Words>
  <Application>Microsoft Macintosh PowerPoint</Application>
  <PresentationFormat>宽屏</PresentationFormat>
  <Paragraphs>179</Paragraphs>
  <Slides>41</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41</vt:i4>
      </vt:variant>
    </vt:vector>
  </HeadingPairs>
  <TitlesOfParts>
    <vt:vector size="48" baseType="lpstr">
      <vt:lpstr>Times New Roman Regular</vt:lpstr>
      <vt:lpstr>等线 Light</vt:lpstr>
      <vt:lpstr>Arial</vt:lpstr>
      <vt:lpstr>方正清刻本悦宋简体</vt:lpstr>
      <vt:lpstr>Times New Roman</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office</dc:creator>
  <cp:lastModifiedBy>SHEN Xiaohan</cp:lastModifiedBy>
  <cp:revision>36</cp:revision>
  <dcterms:created xsi:type="dcterms:W3CDTF">2024-05-09T18:46:41Z</dcterms:created>
  <dcterms:modified xsi:type="dcterms:W3CDTF">2024-05-14T13:29:00Z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2052-6.5.1.8687</vt:lpwstr>
  </property>
  <property fmtid="{D5CDD505-2E9C-101B-9397-08002B2CF9AE}" pid="3" name="KSOTemplateUUID">
    <vt:lpwstr>v1.0_mb_jCDq3pNzV2YAgOfyF2+PkA==</vt:lpwstr>
  </property>
  <property fmtid="{D5CDD505-2E9C-101B-9397-08002B2CF9AE}" pid="4" name="ICV">
    <vt:lpwstr>D573B347585A742ACF0C3D66FE177146_43</vt:lpwstr>
  </property>
</Properties>
</file>